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5" r:id="rId1"/>
  </p:sldMasterIdLst>
  <p:notesMasterIdLst>
    <p:notesMasterId r:id="rId36"/>
  </p:notesMasterIdLst>
  <p:handoutMasterIdLst>
    <p:handoutMasterId r:id="rId37"/>
  </p:handoutMasterIdLst>
  <p:sldIdLst>
    <p:sldId id="324" r:id="rId2"/>
    <p:sldId id="11011" r:id="rId3"/>
    <p:sldId id="11044" r:id="rId4"/>
    <p:sldId id="11045" r:id="rId5"/>
    <p:sldId id="11048" r:id="rId6"/>
    <p:sldId id="11052" r:id="rId7"/>
    <p:sldId id="11050" r:id="rId8"/>
    <p:sldId id="11053" r:id="rId9"/>
    <p:sldId id="11046" r:id="rId10"/>
    <p:sldId id="11068" r:id="rId11"/>
    <p:sldId id="11069" r:id="rId12"/>
    <p:sldId id="11070" r:id="rId13"/>
    <p:sldId id="11071" r:id="rId14"/>
    <p:sldId id="11072" r:id="rId15"/>
    <p:sldId id="11073" r:id="rId16"/>
    <p:sldId id="11074" r:id="rId17"/>
    <p:sldId id="11075" r:id="rId18"/>
    <p:sldId id="11076" r:id="rId19"/>
    <p:sldId id="11077" r:id="rId20"/>
    <p:sldId id="11054" r:id="rId21"/>
    <p:sldId id="11055" r:id="rId22"/>
    <p:sldId id="11047" r:id="rId23"/>
    <p:sldId id="11057" r:id="rId24"/>
    <p:sldId id="11056" r:id="rId25"/>
    <p:sldId id="11058" r:id="rId26"/>
    <p:sldId id="11049" r:id="rId27"/>
    <p:sldId id="11059" r:id="rId28"/>
    <p:sldId id="11060" r:id="rId29"/>
    <p:sldId id="11061" r:id="rId30"/>
    <p:sldId id="11062" r:id="rId31"/>
    <p:sldId id="11064" r:id="rId32"/>
    <p:sldId id="11066" r:id="rId33"/>
    <p:sldId id="11067" r:id="rId34"/>
    <p:sldId id="11051" r:id="rId35"/>
  </p:sldIdLst>
  <p:sldSz cx="9144000" cy="6858000" type="screen4x3"/>
  <p:notesSz cx="7099300" cy="10234613"/>
  <p:custDataLst>
    <p:tags r:id="rId3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32" userDrawn="1">
          <p15:clr>
            <a:srgbClr val="A4A3A4"/>
          </p15:clr>
        </p15:guide>
        <p15:guide id="3" pos="158">
          <p15:clr>
            <a:srgbClr val="A4A3A4"/>
          </p15:clr>
        </p15:guide>
        <p15:guide id="4" pos="56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AB377A"/>
    <a:srgbClr val="E9E6E6"/>
    <a:srgbClr val="FF0066"/>
    <a:srgbClr val="DEE6ED"/>
    <a:srgbClr val="C8D8E6"/>
    <a:srgbClr val="23476E"/>
    <a:srgbClr val="23214A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8" autoAdjust="0"/>
    <p:restoredTop sz="94667" autoAdjust="0"/>
  </p:normalViewPr>
  <p:slideViewPr>
    <p:cSldViewPr snapToObjects="1" showGuides="1">
      <p:cViewPr varScale="1">
        <p:scale>
          <a:sx n="137" d="100"/>
          <a:sy n="137" d="100"/>
        </p:scale>
        <p:origin x="384" y="200"/>
      </p:cViewPr>
      <p:guideLst>
        <p:guide orient="horz" pos="799"/>
        <p:guide orient="horz" pos="4032"/>
        <p:guide pos="158"/>
        <p:guide pos="56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83" d="100"/>
          <a:sy n="83" d="100"/>
        </p:scale>
        <p:origin x="-1008" y="-58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IFXSHAPE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en-US" sz="800" b="1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2020-05-08</a:t>
            </a:r>
          </a:p>
          <a:p>
            <a:pPr algn="l"/>
            <a:endParaRPr lang="en-US" sz="8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4F5EA4BF-E9AE-43AF-B3B0-E8B2B4D213BF}" type="slidenum">
              <a:rPr lang="en-US" sz="80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‹#›</a:t>
            </a:fld>
            <a:endParaRPr lang="en-US" sz="8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endParaRPr lang="en-US" sz="8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IFXSHAP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3305" y="1012850"/>
            <a:ext cx="6191969" cy="46439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IFXSHAPE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5868498"/>
            <a:ext cx="6191968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Enter Notes</a:t>
            </a:r>
          </a:p>
        </p:txBody>
      </p:sp>
      <p:sp>
        <p:nvSpPr>
          <p:cNvPr id="28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32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2020-05-08</a:t>
            </a:r>
          </a:p>
          <a:p>
            <a:endParaRPr lang="en-US" dirty="0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dirty="0"/>
              <a:t>2020-05-08</a:t>
            </a:r>
          </a:p>
          <a:p>
            <a:endParaRPr lang="en-US" dirty="0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79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0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45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22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40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71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38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70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43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54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93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39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6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06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29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50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78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0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51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59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02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68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49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7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37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369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17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18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1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40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54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0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12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4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Freihandform 14"/>
          <p:cNvSpPr/>
          <p:nvPr userDrawn="1"/>
        </p:nvSpPr>
        <p:spPr bwMode="auto">
          <a:xfrm>
            <a:off x="0" y="-7749"/>
            <a:ext cx="9151749" cy="5548393"/>
          </a:xfrm>
          <a:custGeom>
            <a:avLst/>
            <a:gdLst>
              <a:gd name="connsiteX0" fmla="*/ 0 w 9151749"/>
              <a:gd name="connsiteY0" fmla="*/ 5548393 h 5548393"/>
              <a:gd name="connsiteX1" fmla="*/ 0 w 9151749"/>
              <a:gd name="connsiteY1" fmla="*/ 0 h 5548393"/>
              <a:gd name="connsiteX2" fmla="*/ 9151749 w 9151749"/>
              <a:gd name="connsiteY2" fmla="*/ 0 h 5548393"/>
              <a:gd name="connsiteX3" fmla="*/ 9151749 w 9151749"/>
              <a:gd name="connsiteY3" fmla="*/ 5129939 h 5548393"/>
              <a:gd name="connsiteX4" fmla="*/ 0 w 9151749"/>
              <a:gd name="connsiteY4" fmla="*/ 5548393 h 5548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1749" h="5548393">
                <a:moveTo>
                  <a:pt x="0" y="5548393"/>
                </a:moveTo>
                <a:lnTo>
                  <a:pt x="0" y="0"/>
                </a:lnTo>
                <a:lnTo>
                  <a:pt x="9151749" y="0"/>
                </a:lnTo>
                <a:lnTo>
                  <a:pt x="9151749" y="5129939"/>
                </a:lnTo>
                <a:lnTo>
                  <a:pt x="0" y="5548393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4" name="Gruppieren 36"/>
          <p:cNvGrpSpPr/>
          <p:nvPr userDrawn="1"/>
        </p:nvGrpSpPr>
        <p:grpSpPr>
          <a:xfrm>
            <a:off x="0" y="-7749"/>
            <a:ext cx="9151749" cy="5524981"/>
            <a:chOff x="0" y="-7749"/>
            <a:chExt cx="9151749" cy="5524981"/>
          </a:xfrm>
        </p:grpSpPr>
        <p:cxnSp>
          <p:nvCxnSpPr>
            <p:cNvPr id="35" name="Gerade Verbindung 17"/>
            <p:cNvCxnSpPr/>
            <p:nvPr/>
          </p:nvCxnSpPr>
          <p:spPr>
            <a:xfrm>
              <a:off x="2131679" y="4821110"/>
              <a:ext cx="147767" cy="69612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8"/>
            <p:cNvCxnSpPr/>
            <p:nvPr/>
          </p:nvCxnSpPr>
          <p:spPr>
            <a:xfrm>
              <a:off x="0" y="3430006"/>
              <a:ext cx="2123728" cy="13911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9"/>
            <p:cNvCxnSpPr/>
            <p:nvPr/>
          </p:nvCxnSpPr>
          <p:spPr>
            <a:xfrm flipH="1">
              <a:off x="2131680" y="3140968"/>
              <a:ext cx="7020069" cy="168014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22"/>
            <p:cNvSpPr/>
            <p:nvPr/>
          </p:nvSpPr>
          <p:spPr bwMode="auto">
            <a:xfrm>
              <a:off x="2059672" y="4749110"/>
              <a:ext cx="144016" cy="144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Gerade Verbindung 23"/>
            <p:cNvCxnSpPr/>
            <p:nvPr/>
          </p:nvCxnSpPr>
          <p:spPr>
            <a:xfrm flipH="1">
              <a:off x="6156176" y="-7749"/>
              <a:ext cx="2808312" cy="538096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916832"/>
            <a:ext cx="6335712" cy="647700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1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765775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5"/>
          </p:nvPr>
        </p:nvSpPr>
        <p:spPr>
          <a:xfrm>
            <a:off x="4144168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455361232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pos="297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Fou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1744D6E-80C6-41B2-B7D8-EED89A4C04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2"/>
            <a:ext cx="4248472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23166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3860800"/>
            <a:ext cx="4249042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966E6E3-9FD9-43A7-B76C-E19C20573B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2"/>
            <a:ext cx="8641655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7" y="3860800"/>
            <a:ext cx="4249041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Two_Columns_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943D72C3-295C-4CF0-A8DA-9149B6ACA5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4"/>
            <a:ext cx="8640960" cy="1232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5085185"/>
            <a:ext cx="8640960" cy="1296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FCCAEA5-62F5-4CD5-A76E-0E90D8F16D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1268413"/>
            <a:ext cx="2808288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1268413"/>
            <a:ext cx="2736850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1268413"/>
            <a:ext cx="280831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1F4E5C8-1D86-4806-8C40-22370A794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952750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8" y="2781299"/>
            <a:ext cx="25923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8" y="2781299"/>
            <a:ext cx="28082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9FF8CE9C-119E-48FB-9C65-63ED1A37E1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2088232" cy="51133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8" y="1268413"/>
            <a:ext cx="2016125" cy="51133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1268413"/>
            <a:ext cx="2016125" cy="51133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1268413"/>
            <a:ext cx="2088232" cy="51133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1233E78-1ABE-4B45-94AB-ECA5DDD64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buNone/>
              <a:defRPr/>
            </a:lvl4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088232" cy="36004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8" y="2781299"/>
            <a:ext cx="2016125" cy="36004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781299"/>
            <a:ext cx="2016125" cy="36004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781299"/>
            <a:ext cx="2088232" cy="36004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9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242652F4-03C5-45AC-B6A7-73F161FDF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ftr" sz="quarter" idx="10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3257007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77785DC6-D267-41F0-A800-04199AC5D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2656893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Freihandform 14"/>
          <p:cNvSpPr/>
          <p:nvPr userDrawn="1"/>
        </p:nvSpPr>
        <p:spPr bwMode="auto">
          <a:xfrm>
            <a:off x="0" y="-7749"/>
            <a:ext cx="9151749" cy="5548393"/>
          </a:xfrm>
          <a:custGeom>
            <a:avLst/>
            <a:gdLst>
              <a:gd name="connsiteX0" fmla="*/ 0 w 9151749"/>
              <a:gd name="connsiteY0" fmla="*/ 5548393 h 5548393"/>
              <a:gd name="connsiteX1" fmla="*/ 0 w 9151749"/>
              <a:gd name="connsiteY1" fmla="*/ 0 h 5548393"/>
              <a:gd name="connsiteX2" fmla="*/ 9151749 w 9151749"/>
              <a:gd name="connsiteY2" fmla="*/ 0 h 5548393"/>
              <a:gd name="connsiteX3" fmla="*/ 9151749 w 9151749"/>
              <a:gd name="connsiteY3" fmla="*/ 5129939 h 5548393"/>
              <a:gd name="connsiteX4" fmla="*/ 0 w 9151749"/>
              <a:gd name="connsiteY4" fmla="*/ 5548393 h 5548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1749" h="5548393">
                <a:moveTo>
                  <a:pt x="0" y="5548393"/>
                </a:moveTo>
                <a:lnTo>
                  <a:pt x="0" y="0"/>
                </a:lnTo>
                <a:lnTo>
                  <a:pt x="9151749" y="0"/>
                </a:lnTo>
                <a:lnTo>
                  <a:pt x="9151749" y="5129939"/>
                </a:lnTo>
                <a:lnTo>
                  <a:pt x="0" y="5548393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5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240538"/>
            <a:ext cx="6335712" cy="647700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1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765775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grpSp>
        <p:nvGrpSpPr>
          <p:cNvPr id="17" name="Gruppieren 36"/>
          <p:cNvGrpSpPr/>
          <p:nvPr userDrawn="1"/>
        </p:nvGrpSpPr>
        <p:grpSpPr>
          <a:xfrm>
            <a:off x="0" y="-7749"/>
            <a:ext cx="9151749" cy="5524981"/>
            <a:chOff x="0" y="-7749"/>
            <a:chExt cx="9151749" cy="5524981"/>
          </a:xfrm>
        </p:grpSpPr>
        <p:cxnSp>
          <p:nvCxnSpPr>
            <p:cNvPr id="18" name="Gerade Verbindung 17"/>
            <p:cNvCxnSpPr/>
            <p:nvPr/>
          </p:nvCxnSpPr>
          <p:spPr>
            <a:xfrm>
              <a:off x="2131679" y="4821110"/>
              <a:ext cx="147767" cy="69612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>
              <a:off x="0" y="3430006"/>
              <a:ext cx="2123728" cy="13911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flipH="1">
              <a:off x="2131680" y="3140968"/>
              <a:ext cx="7020069" cy="168014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2"/>
            <p:cNvSpPr/>
            <p:nvPr/>
          </p:nvSpPr>
          <p:spPr bwMode="auto">
            <a:xfrm>
              <a:off x="2059672" y="4749110"/>
              <a:ext cx="144016" cy="144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Gerade Verbindung 23"/>
            <p:cNvCxnSpPr/>
            <p:nvPr/>
          </p:nvCxnSpPr>
          <p:spPr>
            <a:xfrm flipH="1">
              <a:off x="6156176" y="-7749"/>
              <a:ext cx="2808312" cy="538096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IFXSHAPE"/>
          <p:cNvSpPr>
            <a:spLocks noGrp="1"/>
          </p:cNvSpPr>
          <p:nvPr>
            <p:ph type="dt" sz="half" idx="15"/>
          </p:nvPr>
        </p:nvSpPr>
        <p:spPr>
          <a:xfrm>
            <a:off x="4144168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4192423285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inal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"/>
            <a:ext cx="9144000" cy="6858000"/>
          </a:xfrm>
          <a:prstGeom prst="rect">
            <a:avLst/>
          </a:prstGeom>
        </p:spPr>
      </p:pic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8B462EBB-EA52-428C-AC3A-200D8233E0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977270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6291" y="969963"/>
            <a:ext cx="8511419" cy="5176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490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5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25" name="Freihandform 14"/>
          <p:cNvSpPr/>
          <p:nvPr userDrawn="1"/>
        </p:nvSpPr>
        <p:spPr bwMode="auto">
          <a:xfrm>
            <a:off x="-7026" y="-6178"/>
            <a:ext cx="9151025" cy="3874910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1671 w 9156440"/>
              <a:gd name="connsiteY0" fmla="*/ 4053675 h 4053675"/>
              <a:gd name="connsiteX1" fmla="*/ 9156440 w 9156440"/>
              <a:gd name="connsiteY1" fmla="*/ 3663696 h 4053675"/>
              <a:gd name="connsiteX2" fmla="*/ 9156440 w 9156440"/>
              <a:gd name="connsiteY2" fmla="*/ 0 h 4053675"/>
              <a:gd name="connsiteX3" fmla="*/ 0 w 9156440"/>
              <a:gd name="connsiteY3" fmla="*/ 6178 h 4053675"/>
              <a:gd name="connsiteX4" fmla="*/ 1671 w 9156440"/>
              <a:gd name="connsiteY4" fmla="*/ 4053675 h 4053675"/>
              <a:gd name="connsiteX0" fmla="*/ 9355 w 9156440"/>
              <a:gd name="connsiteY0" fmla="*/ 4061729 h 4061729"/>
              <a:gd name="connsiteX1" fmla="*/ 9156440 w 9156440"/>
              <a:gd name="connsiteY1" fmla="*/ 3663696 h 4061729"/>
              <a:gd name="connsiteX2" fmla="*/ 9156440 w 9156440"/>
              <a:gd name="connsiteY2" fmla="*/ 0 h 4061729"/>
              <a:gd name="connsiteX3" fmla="*/ 0 w 9156440"/>
              <a:gd name="connsiteY3" fmla="*/ 6178 h 4061729"/>
              <a:gd name="connsiteX4" fmla="*/ 9355 w 9156440"/>
              <a:gd name="connsiteY4" fmla="*/ 4061729 h 4061729"/>
              <a:gd name="connsiteX0" fmla="*/ 173 w 9170342"/>
              <a:gd name="connsiteY0" fmla="*/ 4061729 h 4061729"/>
              <a:gd name="connsiteX1" fmla="*/ 9170342 w 9170342"/>
              <a:gd name="connsiteY1" fmla="*/ 3663696 h 4061729"/>
              <a:gd name="connsiteX2" fmla="*/ 9170342 w 9170342"/>
              <a:gd name="connsiteY2" fmla="*/ 0 h 4061729"/>
              <a:gd name="connsiteX3" fmla="*/ 13902 w 9170342"/>
              <a:gd name="connsiteY3" fmla="*/ 6178 h 4061729"/>
              <a:gd name="connsiteX4" fmla="*/ 173 w 9170342"/>
              <a:gd name="connsiteY4" fmla="*/ 4061729 h 4061729"/>
              <a:gd name="connsiteX0" fmla="*/ 173 w 9170342"/>
              <a:gd name="connsiteY0" fmla="*/ 4061729 h 4061729"/>
              <a:gd name="connsiteX1" fmla="*/ 9170342 w 9170342"/>
              <a:gd name="connsiteY1" fmla="*/ 3663696 h 4061729"/>
              <a:gd name="connsiteX2" fmla="*/ 9170342 w 9170342"/>
              <a:gd name="connsiteY2" fmla="*/ 0 h 4061729"/>
              <a:gd name="connsiteX3" fmla="*/ 13902 w 9170342"/>
              <a:gd name="connsiteY3" fmla="*/ 6178 h 4061729"/>
              <a:gd name="connsiteX4" fmla="*/ 173 w 9170342"/>
              <a:gd name="connsiteY4" fmla="*/ 4061729 h 4061729"/>
              <a:gd name="connsiteX0" fmla="*/ 289 w 9162763"/>
              <a:gd name="connsiteY0" fmla="*/ 4061729 h 4061729"/>
              <a:gd name="connsiteX1" fmla="*/ 9162763 w 9162763"/>
              <a:gd name="connsiteY1" fmla="*/ 3663696 h 4061729"/>
              <a:gd name="connsiteX2" fmla="*/ 9162763 w 9162763"/>
              <a:gd name="connsiteY2" fmla="*/ 0 h 4061729"/>
              <a:gd name="connsiteX3" fmla="*/ 6323 w 9162763"/>
              <a:gd name="connsiteY3" fmla="*/ 6178 h 4061729"/>
              <a:gd name="connsiteX4" fmla="*/ 289 w 9162763"/>
              <a:gd name="connsiteY4" fmla="*/ 4061729 h 4061729"/>
              <a:gd name="connsiteX0" fmla="*/ 3511 w 9165985"/>
              <a:gd name="connsiteY0" fmla="*/ 4061729 h 4061729"/>
              <a:gd name="connsiteX1" fmla="*/ 9165985 w 9165985"/>
              <a:gd name="connsiteY1" fmla="*/ 3663696 h 4061729"/>
              <a:gd name="connsiteX2" fmla="*/ 9165985 w 9165985"/>
              <a:gd name="connsiteY2" fmla="*/ 0 h 4061729"/>
              <a:gd name="connsiteX3" fmla="*/ 0 w 9165985"/>
              <a:gd name="connsiteY3" fmla="*/ 6178 h 4061729"/>
              <a:gd name="connsiteX4" fmla="*/ 3511 w 9165985"/>
              <a:gd name="connsiteY4" fmla="*/ 4061729 h 4061729"/>
              <a:gd name="connsiteX0" fmla="*/ 3511 w 9165985"/>
              <a:gd name="connsiteY0" fmla="*/ 4061729 h 4061729"/>
              <a:gd name="connsiteX1" fmla="*/ 9165985 w 9165985"/>
              <a:gd name="connsiteY1" fmla="*/ 3663696 h 4061729"/>
              <a:gd name="connsiteX2" fmla="*/ 9165985 w 9165985"/>
              <a:gd name="connsiteY2" fmla="*/ 0 h 4061729"/>
              <a:gd name="connsiteX3" fmla="*/ 0 w 9165985"/>
              <a:gd name="connsiteY3" fmla="*/ 6178 h 4061729"/>
              <a:gd name="connsiteX4" fmla="*/ 3511 w 9165985"/>
              <a:gd name="connsiteY4" fmla="*/ 4061729 h 4061729"/>
              <a:gd name="connsiteX0" fmla="*/ 7329 w 9169803"/>
              <a:gd name="connsiteY0" fmla="*/ 4061729 h 4061729"/>
              <a:gd name="connsiteX1" fmla="*/ 9169803 w 9169803"/>
              <a:gd name="connsiteY1" fmla="*/ 3663696 h 4061729"/>
              <a:gd name="connsiteX2" fmla="*/ 9169803 w 9169803"/>
              <a:gd name="connsiteY2" fmla="*/ 0 h 4061729"/>
              <a:gd name="connsiteX3" fmla="*/ 0 w 9169803"/>
              <a:gd name="connsiteY3" fmla="*/ 4181 h 4061729"/>
              <a:gd name="connsiteX4" fmla="*/ 7329 w 9169803"/>
              <a:gd name="connsiteY4" fmla="*/ 4061729 h 4061729"/>
              <a:gd name="connsiteX0" fmla="*/ 1220 w 9169803"/>
              <a:gd name="connsiteY0" fmla="*/ 4061729 h 4061729"/>
              <a:gd name="connsiteX1" fmla="*/ 9169803 w 9169803"/>
              <a:gd name="connsiteY1" fmla="*/ 3663696 h 4061729"/>
              <a:gd name="connsiteX2" fmla="*/ 9169803 w 9169803"/>
              <a:gd name="connsiteY2" fmla="*/ 0 h 4061729"/>
              <a:gd name="connsiteX3" fmla="*/ 0 w 9169803"/>
              <a:gd name="connsiteY3" fmla="*/ 4181 h 4061729"/>
              <a:gd name="connsiteX4" fmla="*/ 1220 w 9169803"/>
              <a:gd name="connsiteY4" fmla="*/ 4061729 h 406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9803" h="4061729">
                <a:moveTo>
                  <a:pt x="1220" y="4061729"/>
                </a:moveTo>
                <a:lnTo>
                  <a:pt x="9169803" y="3663696"/>
                </a:lnTo>
                <a:lnTo>
                  <a:pt x="9169803" y="0"/>
                </a:lnTo>
                <a:lnTo>
                  <a:pt x="0" y="4181"/>
                </a:lnTo>
                <a:cubicBezTo>
                  <a:pt x="2115" y="1357466"/>
                  <a:pt x="-895" y="2708444"/>
                  <a:pt x="1220" y="4061729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068" t="-5496" b="-7152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ieren 16"/>
          <p:cNvGrpSpPr/>
          <p:nvPr userDrawn="1"/>
        </p:nvGrpSpPr>
        <p:grpSpPr>
          <a:xfrm>
            <a:off x="-7026" y="-6096"/>
            <a:ext cx="9151026" cy="3795136"/>
            <a:chOff x="-7026" y="-6096"/>
            <a:chExt cx="9151026" cy="3957440"/>
          </a:xfrm>
        </p:grpSpPr>
        <p:cxnSp>
          <p:nvCxnSpPr>
            <p:cNvPr id="27" name="Gerade Verbindung 20"/>
            <p:cNvCxnSpPr/>
            <p:nvPr/>
          </p:nvCxnSpPr>
          <p:spPr>
            <a:xfrm>
              <a:off x="2843808" y="2513104"/>
              <a:ext cx="648072" cy="143824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5"/>
            <p:cNvCxnSpPr/>
            <p:nvPr/>
          </p:nvCxnSpPr>
          <p:spPr>
            <a:xfrm>
              <a:off x="-7026" y="1923981"/>
              <a:ext cx="2850834" cy="589123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8"/>
            <p:cNvCxnSpPr/>
            <p:nvPr/>
          </p:nvCxnSpPr>
          <p:spPr>
            <a:xfrm flipH="1">
              <a:off x="2843808" y="0"/>
              <a:ext cx="1656184" cy="25131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29"/>
            <p:cNvCxnSpPr/>
            <p:nvPr/>
          </p:nvCxnSpPr>
          <p:spPr>
            <a:xfrm>
              <a:off x="6828632" y="-6096"/>
              <a:ext cx="2315368" cy="259099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/>
            <p:cNvSpPr/>
            <p:nvPr/>
          </p:nvSpPr>
          <p:spPr bwMode="auto">
            <a:xfrm>
              <a:off x="2783992" y="2434739"/>
              <a:ext cx="144016" cy="15015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4725144"/>
            <a:ext cx="8243298" cy="647700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18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765775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4144168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2281391533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5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17" name="Freihandform 19"/>
          <p:cNvSpPr/>
          <p:nvPr userDrawn="1"/>
        </p:nvSpPr>
        <p:spPr bwMode="auto">
          <a:xfrm>
            <a:off x="3948684" y="-15240"/>
            <a:ext cx="5202936" cy="3664987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2936" h="3832860">
                <a:moveTo>
                  <a:pt x="5202936" y="3649980"/>
                </a:moveTo>
                <a:lnTo>
                  <a:pt x="5202936" y="0"/>
                </a:lnTo>
                <a:lnTo>
                  <a:pt x="867156" y="0"/>
                </a:lnTo>
                <a:lnTo>
                  <a:pt x="0" y="1984083"/>
                </a:lnTo>
                <a:lnTo>
                  <a:pt x="1301496" y="3832860"/>
                </a:lnTo>
                <a:lnTo>
                  <a:pt x="5202936" y="364998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040" t="-32632" r="-33130" b="-14225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8" name="Freihandform 21"/>
          <p:cNvSpPr/>
          <p:nvPr userDrawn="1"/>
        </p:nvSpPr>
        <p:spPr bwMode="auto">
          <a:xfrm>
            <a:off x="-12440" y="-15240"/>
            <a:ext cx="4831575" cy="1894426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855" h="1981200">
                <a:moveTo>
                  <a:pt x="4864855" y="0"/>
                </a:moveTo>
                <a:lnTo>
                  <a:pt x="0" y="0"/>
                </a:lnTo>
                <a:lnTo>
                  <a:pt x="0" y="1615440"/>
                </a:lnTo>
                <a:lnTo>
                  <a:pt x="4000500" y="1981200"/>
                </a:lnTo>
                <a:lnTo>
                  <a:pt x="4864855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16" t="-35378" b="-36598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9" name="Freihandform 22"/>
          <p:cNvSpPr/>
          <p:nvPr userDrawn="1"/>
        </p:nvSpPr>
        <p:spPr bwMode="auto">
          <a:xfrm>
            <a:off x="-12440" y="1529446"/>
            <a:ext cx="5267357" cy="2331602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3017" h="2438400">
                <a:moveTo>
                  <a:pt x="5293017" y="2215978"/>
                </a:moveTo>
                <a:lnTo>
                  <a:pt x="3992880" y="365760"/>
                </a:lnTo>
                <a:lnTo>
                  <a:pt x="0" y="0"/>
                </a:lnTo>
                <a:lnTo>
                  <a:pt x="0" y="2438400"/>
                </a:lnTo>
                <a:lnTo>
                  <a:pt x="5293017" y="2215978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331" b="-35109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uppieren 23"/>
          <p:cNvGrpSpPr/>
          <p:nvPr userDrawn="1"/>
        </p:nvGrpSpPr>
        <p:grpSpPr>
          <a:xfrm>
            <a:off x="-12440" y="-15240"/>
            <a:ext cx="5267357" cy="3663608"/>
            <a:chOff x="27112" y="-15240"/>
            <a:chExt cx="5267357" cy="3831418"/>
          </a:xfrm>
        </p:grpSpPr>
        <p:cxnSp>
          <p:nvCxnSpPr>
            <p:cNvPr id="21" name="Gerade Verbindung 24"/>
            <p:cNvCxnSpPr>
              <a:endCxn id="19" idx="0"/>
            </p:cNvCxnSpPr>
            <p:nvPr/>
          </p:nvCxnSpPr>
          <p:spPr>
            <a:xfrm>
              <a:off x="4000428" y="1968843"/>
              <a:ext cx="1294041" cy="184733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6"/>
            <p:cNvCxnSpPr>
              <a:stCxn id="18" idx="2"/>
              <a:endCxn id="19" idx="1"/>
            </p:cNvCxnSpPr>
            <p:nvPr/>
          </p:nvCxnSpPr>
          <p:spPr>
            <a:xfrm>
              <a:off x="27112" y="1600200"/>
              <a:ext cx="3973523" cy="36576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7"/>
            <p:cNvCxnSpPr>
              <a:stCxn id="17" idx="2"/>
              <a:endCxn id="19" idx="1"/>
            </p:cNvCxnSpPr>
            <p:nvPr/>
          </p:nvCxnSpPr>
          <p:spPr>
            <a:xfrm flipH="1">
              <a:off x="4000635" y="-15240"/>
              <a:ext cx="854757" cy="1981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30"/>
            <p:cNvSpPr/>
            <p:nvPr/>
          </p:nvSpPr>
          <p:spPr bwMode="auto">
            <a:xfrm>
              <a:off x="3934723" y="1893952"/>
              <a:ext cx="144016" cy="15059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4725144"/>
            <a:ext cx="8243298" cy="647700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25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765775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4144168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2793536414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B5B446C9-DFB1-4D88-A232-FA4F38BA5C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923BD3A6-DE78-463E-B925-C40675EE20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3"/>
            <a:ext cx="864165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4271D560-7FF4-4B5C-9DAB-F6847C39F6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1268412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1" y="1916493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1" y="2564574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1" y="3212655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1" y="3860736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1" y="4508817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1" y="5156898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1" y="5804979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12684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91659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256477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321295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38611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450931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515749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580567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3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14AB827A-7ED3-401E-BD46-FDCE51CC8A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424847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6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A8140D7A-D8C8-4474-B66B-441EA1F814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hteck 22"/>
          <p:cNvSpPr/>
          <p:nvPr userDrawn="1"/>
        </p:nvSpPr>
        <p:spPr bwMode="auto">
          <a:xfrm>
            <a:off x="-13234" y="0"/>
            <a:ext cx="9157233" cy="68734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5" t="-7005" r="-2685" b="-7005"/>
          <a:stretch/>
        </p:blipFill>
        <p:spPr>
          <a:xfrm>
            <a:off x="7894284" y="211455"/>
            <a:ext cx="1022400" cy="483795"/>
          </a:xfrm>
          <a:prstGeom prst="rect">
            <a:avLst/>
          </a:prstGeom>
        </p:spPr>
      </p:pic>
      <p:grpSp>
        <p:nvGrpSpPr>
          <p:cNvPr id="10" name="Gruppieren 33"/>
          <p:cNvGrpSpPr/>
          <p:nvPr userDrawn="1"/>
        </p:nvGrpSpPr>
        <p:grpSpPr>
          <a:xfrm>
            <a:off x="-26987" y="0"/>
            <a:ext cx="9170987" cy="5733256"/>
            <a:chOff x="-26987" y="0"/>
            <a:chExt cx="9170987" cy="5733256"/>
          </a:xfrm>
          <a:solidFill>
            <a:schemeClr val="tx2"/>
          </a:solidFill>
        </p:grpSpPr>
        <p:cxnSp>
          <p:nvCxnSpPr>
            <p:cNvPr id="11" name="Gerade Verbindung 5"/>
            <p:cNvCxnSpPr/>
            <p:nvPr/>
          </p:nvCxnSpPr>
          <p:spPr>
            <a:xfrm flipH="1">
              <a:off x="3587742" y="2708920"/>
              <a:ext cx="5556256" cy="212799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0"/>
            <p:cNvCxnSpPr/>
            <p:nvPr/>
          </p:nvCxnSpPr>
          <p:spPr>
            <a:xfrm flipH="1" flipV="1">
              <a:off x="3587741" y="4836910"/>
              <a:ext cx="264179" cy="896346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3"/>
            <p:cNvCxnSpPr/>
            <p:nvPr/>
          </p:nvCxnSpPr>
          <p:spPr>
            <a:xfrm flipH="1" flipV="1">
              <a:off x="-26987" y="3429646"/>
              <a:ext cx="3614729" cy="1407264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6"/>
            <p:cNvCxnSpPr/>
            <p:nvPr/>
          </p:nvCxnSpPr>
          <p:spPr>
            <a:xfrm flipH="1" flipV="1">
              <a:off x="5652120" y="0"/>
              <a:ext cx="3491880" cy="414908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6"/>
            <p:cNvSpPr/>
            <p:nvPr/>
          </p:nvSpPr>
          <p:spPr bwMode="auto">
            <a:xfrm>
              <a:off x="3515733" y="4764902"/>
              <a:ext cx="144016" cy="144016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132856"/>
            <a:ext cx="6115046" cy="67114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GB"/>
              <a:t>Click to enter Section</a:t>
            </a:r>
            <a:endParaRPr lang="en-GB" dirty="0"/>
          </a:p>
        </p:txBody>
      </p:sp>
      <p:sp>
        <p:nvSpPr>
          <p:cNvPr id="9" name="Freihandform 2"/>
          <p:cNvSpPr/>
          <p:nvPr userDrawn="1"/>
        </p:nvSpPr>
        <p:spPr bwMode="auto">
          <a:xfrm>
            <a:off x="-31825" y="5128693"/>
            <a:ext cx="9175823" cy="1750902"/>
          </a:xfrm>
          <a:custGeom>
            <a:avLst/>
            <a:gdLst>
              <a:gd name="connsiteX0" fmla="*/ 9113004 w 9113004"/>
              <a:gd name="connsiteY0" fmla="*/ 92990 h 1906291"/>
              <a:gd name="connsiteX1" fmla="*/ 9113004 w 9113004"/>
              <a:gd name="connsiteY1" fmla="*/ 1906291 h 1906291"/>
              <a:gd name="connsiteX2" fmla="*/ 0 w 9113004"/>
              <a:gd name="connsiteY2" fmla="*/ 1906291 h 1906291"/>
              <a:gd name="connsiteX3" fmla="*/ 0 w 9113004"/>
              <a:gd name="connsiteY3" fmla="*/ 674176 h 1906291"/>
              <a:gd name="connsiteX4" fmla="*/ 7849892 w 9113004"/>
              <a:gd name="connsiteY4" fmla="*/ 0 h 1906291"/>
              <a:gd name="connsiteX5" fmla="*/ 9113004 w 9113004"/>
              <a:gd name="connsiteY5" fmla="*/ 92990 h 1906291"/>
              <a:gd name="connsiteX0" fmla="*/ 9120917 w 9120917"/>
              <a:gd name="connsiteY0" fmla="*/ 92990 h 1906291"/>
              <a:gd name="connsiteX1" fmla="*/ 9120917 w 9120917"/>
              <a:gd name="connsiteY1" fmla="*/ 1906291 h 1906291"/>
              <a:gd name="connsiteX2" fmla="*/ 7913 w 9120917"/>
              <a:gd name="connsiteY2" fmla="*/ 1906291 h 1906291"/>
              <a:gd name="connsiteX3" fmla="*/ 0 w 9120917"/>
              <a:gd name="connsiteY3" fmla="*/ 525435 h 1906291"/>
              <a:gd name="connsiteX4" fmla="*/ 7857805 w 9120917"/>
              <a:gd name="connsiteY4" fmla="*/ 0 h 1906291"/>
              <a:gd name="connsiteX5" fmla="*/ 9120917 w 9120917"/>
              <a:gd name="connsiteY5" fmla="*/ 92990 h 190629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7841980 w 9120917"/>
              <a:gd name="connsiteY4" fmla="*/ 683774 h 1813301"/>
              <a:gd name="connsiteX5" fmla="*/ 9120917 w 9120917"/>
              <a:gd name="connsiteY5" fmla="*/ 0 h 181330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9120917 w 9120917"/>
              <a:gd name="connsiteY4" fmla="*/ 0 h 1813301"/>
              <a:gd name="connsiteX0" fmla="*/ 9131506 w 9131506"/>
              <a:gd name="connsiteY0" fmla="*/ 0 h 1819636"/>
              <a:gd name="connsiteX1" fmla="*/ 9131506 w 9131506"/>
              <a:gd name="connsiteY1" fmla="*/ 1813301 h 1819636"/>
              <a:gd name="connsiteX2" fmla="*/ 302 w 9131506"/>
              <a:gd name="connsiteY2" fmla="*/ 1819636 h 1819636"/>
              <a:gd name="connsiteX3" fmla="*/ 10589 w 9131506"/>
              <a:gd name="connsiteY3" fmla="*/ 432445 h 1819636"/>
              <a:gd name="connsiteX4" fmla="*/ 9131506 w 9131506"/>
              <a:gd name="connsiteY4" fmla="*/ 0 h 181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506" h="1819636">
                <a:moveTo>
                  <a:pt x="9131506" y="0"/>
                </a:moveTo>
                <a:lnTo>
                  <a:pt x="9131506" y="1813301"/>
                </a:lnTo>
                <a:lnTo>
                  <a:pt x="302" y="1819636"/>
                </a:lnTo>
                <a:cubicBezTo>
                  <a:pt x="-2336" y="1359351"/>
                  <a:pt x="13227" y="892730"/>
                  <a:pt x="10589" y="432445"/>
                </a:cubicBezTo>
                <a:lnTo>
                  <a:pt x="9131506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b="1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9870743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52C14686-7E21-4DF5-AF81-0502769E8C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"/>
            <a:ext cx="9144000" cy="90830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3200"/>
            <a:ext cx="9144000" cy="304800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/>
              <a:t>Click to edit title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50824" y="1268413"/>
            <a:ext cx="8640763" cy="5113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55" r:id="rId2"/>
    <p:sldLayoutId id="2147483751" r:id="rId3"/>
    <p:sldLayoutId id="2147483752" r:id="rId4"/>
    <p:sldLayoutId id="2147483729" r:id="rId5"/>
    <p:sldLayoutId id="2147483730" r:id="rId6"/>
    <p:sldLayoutId id="2147483741" r:id="rId7"/>
    <p:sldLayoutId id="2147483731" r:id="rId8"/>
    <p:sldLayoutId id="2147483747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54" r:id="rId18"/>
    <p:sldLayoutId id="2147483748" r:id="rId19"/>
    <p:sldLayoutId id="2147483753" r:id="rId20"/>
    <p:sldLayoutId id="2147483756" r:id="rId2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20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2000">
          <a:solidFill>
            <a:schemeClr val="tx1"/>
          </a:solidFill>
          <a:latin typeface="Arial" panose="020B0604020202020204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itchFamily="34" charset="0"/>
        <a:buChar char="–"/>
        <a:defRPr sz="1800" baseline="0">
          <a:solidFill>
            <a:schemeClr val="tx1"/>
          </a:solidFill>
          <a:latin typeface="Arial" panose="020B0604020202020204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600" baseline="0">
          <a:solidFill>
            <a:schemeClr val="tx1"/>
          </a:solidFill>
          <a:latin typeface="Arial" panose="020B0604020202020204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Arial" panose="020B0604020202020204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ulLabs-OSS/mcuboo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docs.aws.amazon.com/freertos/latest/userguide/what-is-freertos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iot-core/feature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shorturl.at/azAO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shorturl.at/evwU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87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MQTT: IoT application protocol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7FBB6-73A9-134D-A0C6-C3CEDFE537B6}"/>
              </a:ext>
            </a:extLst>
          </p:cNvPr>
          <p:cNvSpPr/>
          <p:nvPr/>
        </p:nvSpPr>
        <p:spPr>
          <a:xfrm>
            <a:off x="5715000" y="990600"/>
            <a:ext cx="2971800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Lightweight protocol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Publish/Subscribe model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Centralized routing point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Designed for TCP/IP net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Brokers can be self-hosted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E073DC-5DF0-A147-B537-BA8E4B93E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11" y="990600"/>
            <a:ext cx="508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819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MQTT: IoT application protocol security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8876F-81AA-104B-9AE7-E272FEF5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8000"/>
            <a:ext cx="2120900" cy="227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B2F1D6-EBD8-B44D-9D8D-74EBB81A0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66800"/>
            <a:ext cx="2120900" cy="1854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4506D9-C35D-AC42-9521-B78F6C570B08}"/>
              </a:ext>
            </a:extLst>
          </p:cNvPr>
          <p:cNvSpPr/>
          <p:nvPr/>
        </p:nvSpPr>
        <p:spPr>
          <a:xfrm>
            <a:off x="2514600" y="990600"/>
            <a:ext cx="6400800" cy="4486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4A4A4A"/>
                </a:solidFill>
                <a:latin typeface="BoxedBook"/>
              </a:rPr>
              <a:t>Depending on the desired security level, the MQTT protocol prescribes the following TCP channels:</a:t>
            </a:r>
            <a:endParaRPr lang="en-US" sz="1600" dirty="0">
              <a:solidFill>
                <a:srgbClr val="4A4A4A"/>
              </a:solidFill>
              <a:latin typeface="BoxedBook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A4A4A"/>
                </a:solidFill>
                <a:latin typeface="BoxedBook"/>
              </a:rPr>
              <a:t> 1883 = unencrypted MQTT - basic and most common MQTT communication channel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A4A4A"/>
                </a:solidFill>
                <a:latin typeface="BoxedBook"/>
              </a:rPr>
              <a:t> 8883 = encrypted MQTT - data are encrypted using the SSL/TLS protocol, client-side support is needed to establish the connection.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A4A4A"/>
                </a:solidFill>
                <a:latin typeface="BoxedBook"/>
              </a:rPr>
              <a:t>8884 = encrypted MQTT + client certificate - this is the highest level of security available for MQTT communication; in addition to the data being encrypted using the SSL/TLS protocol, the client must authenticate itself with a certificate issued by the broker. However, so far this channel is only supported by a handful of public brokers (e.g. </a:t>
            </a:r>
            <a:r>
              <a:rPr lang="en-US" sz="1600" dirty="0" err="1">
                <a:solidFill>
                  <a:srgbClr val="4A4A4A"/>
                </a:solidFill>
                <a:latin typeface="BoxedBook"/>
              </a:rPr>
              <a:t>Mosquitto</a:t>
            </a:r>
            <a:r>
              <a:rPr lang="en-US" sz="1600" dirty="0">
                <a:solidFill>
                  <a:srgbClr val="4A4A4A"/>
                </a:solidFill>
                <a:latin typeface="BoxedBook"/>
              </a:rPr>
              <a:t> - “</a:t>
            </a:r>
            <a:r>
              <a:rPr lang="en-US" sz="1600" dirty="0" err="1">
                <a:solidFill>
                  <a:srgbClr val="4A4A4A"/>
                </a:solidFill>
                <a:latin typeface="BoxedBook"/>
              </a:rPr>
              <a:t>test.mosquitto.org</a:t>
            </a:r>
            <a:r>
              <a:rPr lang="en-US" sz="1600" dirty="0">
                <a:solidFill>
                  <a:srgbClr val="4A4A4A"/>
                </a:solidFill>
                <a:latin typeface="BoxedBook"/>
              </a:rPr>
              <a:t>” server).</a:t>
            </a:r>
            <a:endParaRPr lang="en-US" sz="1600" b="0" i="0" dirty="0">
              <a:solidFill>
                <a:srgbClr val="4A4A4A"/>
              </a:solidFill>
              <a:effectLst/>
              <a:latin typeface="BoxedBook"/>
            </a:endParaRPr>
          </a:p>
        </p:txBody>
      </p:sp>
    </p:spTree>
    <p:extLst>
      <p:ext uri="{BB962C8B-B14F-4D97-AF65-F5344CB8AC3E}">
        <p14:creationId xmlns:p14="http://schemas.microsoft.com/office/powerpoint/2010/main" val="36988469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TLS: Transport Layer 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A07938-EA12-DD45-A33B-8C9230E03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3000"/>
            <a:ext cx="4603750" cy="51778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ED873C-95A3-ED4C-A93D-D2CD19742006}"/>
              </a:ext>
            </a:extLst>
          </p:cNvPr>
          <p:cNvSpPr/>
          <p:nvPr/>
        </p:nvSpPr>
        <p:spPr>
          <a:xfrm>
            <a:off x="4945872" y="990600"/>
            <a:ext cx="3893328" cy="3001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Private connection - symmetric cryptography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Keys generated uniquely each connection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Each message transmitted includes a message integrity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Now available for embedded devices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425720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Cryptograph: Certificate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AF8922-9BA6-1B4B-A642-09F77BE5CB57}"/>
              </a:ext>
            </a:extLst>
          </p:cNvPr>
          <p:cNvSpPr/>
          <p:nvPr/>
        </p:nvSpPr>
        <p:spPr>
          <a:xfrm>
            <a:off x="228600" y="990600"/>
            <a:ext cx="4495800" cy="2805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Certificate (X.509)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certifies the ownership of a public key by the named subject of the certificate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certificate authority issued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self-issued certificates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871B8-6E17-B642-9C18-4CA9292C7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990600"/>
            <a:ext cx="3787026" cy="53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015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Cryptography: Encryption key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4847F7-3CEE-3446-9712-0749D4761C09}"/>
              </a:ext>
            </a:extLst>
          </p:cNvPr>
          <p:cNvSpPr/>
          <p:nvPr/>
        </p:nvSpPr>
        <p:spPr>
          <a:xfrm>
            <a:off x="228600" y="918366"/>
            <a:ext cx="8534400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Encryption keys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asymmetric encryption – private/public based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key is unpredictable and unique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RSA, ECDSA, PSK, </a:t>
            </a:r>
            <a:r>
              <a:rPr lang="en-US" sz="1600" dirty="0" err="1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16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relatively slow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7E3B66-734A-C943-84F3-5073A098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5892800" cy="3365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4644E7-ABA7-DF47-BF8C-005246CA171F}"/>
              </a:ext>
            </a:extLst>
          </p:cNvPr>
          <p:cNvSpPr/>
          <p:nvPr/>
        </p:nvSpPr>
        <p:spPr>
          <a:xfrm>
            <a:off x="5791200" y="2895600"/>
            <a:ext cx="3200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B encrypts M with A(public)</a:t>
            </a:r>
          </a:p>
          <a:p>
            <a:r>
              <a:rPr lang="en-US" sz="160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B </a:t>
            </a:r>
            <a:r>
              <a:rPr lang="en-US" sz="1600" i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digitally signs </a:t>
            </a:r>
            <a:r>
              <a:rPr lang="en-US" sz="160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M(enc) with B (private).</a:t>
            </a:r>
          </a:p>
          <a:p>
            <a:endParaRPr lang="en-US" sz="1600" b="0" i="0" dirty="0">
              <a:solidFill>
                <a:srgbClr val="2929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B checks M(sig) </a:t>
            </a:r>
            <a:r>
              <a:rPr lang="en-US" sz="1600" i="1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signature with </a:t>
            </a:r>
            <a:r>
              <a:rPr lang="en-US" sz="1600" dirty="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A(public)</a:t>
            </a:r>
          </a:p>
          <a:p>
            <a:r>
              <a:rPr lang="en-US" sz="1600" b="0" i="0" dirty="0">
                <a:solidFill>
                  <a:srgbClr val="2929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B decrypts M(enc) with B(private)</a:t>
            </a:r>
          </a:p>
        </p:txBody>
      </p:sp>
    </p:spTree>
    <p:extLst>
      <p:ext uri="{BB962C8B-B14F-4D97-AF65-F5344CB8AC3E}">
        <p14:creationId xmlns:p14="http://schemas.microsoft.com/office/powerpoint/2010/main" val="40449689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Cryptography: Cypher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4847F7-3CEE-3446-9712-0749D4761C09}"/>
              </a:ext>
            </a:extLst>
          </p:cNvPr>
          <p:cNvSpPr/>
          <p:nvPr/>
        </p:nvSpPr>
        <p:spPr>
          <a:xfrm>
            <a:off x="228600" y="1143000"/>
            <a:ext cx="8534400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Cypher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AES-128, AES-256, DES, Triple DES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is a symmetric key encryption ciphers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 for data encryption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34D2F-9FDD-6441-9E29-D2E0DA064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5" t="8158" r="19620" b="7557"/>
          <a:stretch/>
        </p:blipFill>
        <p:spPr>
          <a:xfrm>
            <a:off x="2514600" y="2971800"/>
            <a:ext cx="3505200" cy="272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848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Cryptography: Integrity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4847F7-3CEE-3446-9712-0749D4761C09}"/>
              </a:ext>
            </a:extLst>
          </p:cNvPr>
          <p:cNvSpPr/>
          <p:nvPr/>
        </p:nvSpPr>
        <p:spPr>
          <a:xfrm>
            <a:off x="228600" y="1143000"/>
            <a:ext cx="8534400" cy="15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Integrity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data did not change in process of transfer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Digest level – hash functions, SHA256, SHA512, SHA384, MD5/SHA1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level – CRC checksum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271E37-512E-3D45-8FE0-9435F0366634}"/>
              </a:ext>
            </a:extLst>
          </p:cNvPr>
          <p:cNvSpPr/>
          <p:nvPr/>
        </p:nvSpPr>
        <p:spPr bwMode="auto">
          <a:xfrm>
            <a:off x="685800" y="3817931"/>
            <a:ext cx="1828800" cy="19050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Data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EF8EC86-9DCC-2C40-A9E7-5466B25F6F7B}"/>
              </a:ext>
            </a:extLst>
          </p:cNvPr>
          <p:cNvSpPr/>
          <p:nvPr/>
        </p:nvSpPr>
        <p:spPr bwMode="auto">
          <a:xfrm>
            <a:off x="838200" y="2743200"/>
            <a:ext cx="1524000" cy="91440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SHA2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3BC738C-C84D-7B46-BD86-2EEBF0A8BD50}"/>
              </a:ext>
            </a:extLst>
          </p:cNvPr>
          <p:cNvSpPr/>
          <p:nvPr/>
        </p:nvSpPr>
        <p:spPr bwMode="auto">
          <a:xfrm>
            <a:off x="2667000" y="3756349"/>
            <a:ext cx="1371600" cy="1295400"/>
          </a:xfrm>
          <a:prstGeom prst="rightArrow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Transfer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07D8B1-635A-3D4B-AB64-21320A173DCB}"/>
              </a:ext>
            </a:extLst>
          </p:cNvPr>
          <p:cNvSpPr/>
          <p:nvPr/>
        </p:nvSpPr>
        <p:spPr bwMode="auto">
          <a:xfrm>
            <a:off x="685800" y="5845784"/>
            <a:ext cx="18288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Checksum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0A3E60-B361-E347-BD04-5D1C1C3ED69D}"/>
              </a:ext>
            </a:extLst>
          </p:cNvPr>
          <p:cNvSpPr/>
          <p:nvPr/>
        </p:nvSpPr>
        <p:spPr bwMode="auto">
          <a:xfrm>
            <a:off x="4191000" y="3839547"/>
            <a:ext cx="1828800" cy="19050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Data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5EB49F9-B040-4942-A2E1-56F5342827B7}"/>
              </a:ext>
            </a:extLst>
          </p:cNvPr>
          <p:cNvSpPr/>
          <p:nvPr/>
        </p:nvSpPr>
        <p:spPr bwMode="auto">
          <a:xfrm>
            <a:off x="4343400" y="2764816"/>
            <a:ext cx="1524000" cy="91440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SHA2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3CC062-EA42-9F4E-B99B-AD1646925985}"/>
              </a:ext>
            </a:extLst>
          </p:cNvPr>
          <p:cNvSpPr/>
          <p:nvPr/>
        </p:nvSpPr>
        <p:spPr bwMode="auto">
          <a:xfrm>
            <a:off x="4191000" y="5867400"/>
            <a:ext cx="18288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Checksum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70584-BB67-F84D-95C1-7BB76D349234}"/>
              </a:ext>
            </a:extLst>
          </p:cNvPr>
          <p:cNvSpPr/>
          <p:nvPr/>
        </p:nvSpPr>
        <p:spPr bwMode="auto">
          <a:xfrm>
            <a:off x="6447453" y="3876869"/>
            <a:ext cx="18288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Checksum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468256-FC4A-1347-9198-36119F8F333C}"/>
              </a:ext>
            </a:extLst>
          </p:cNvPr>
          <p:cNvSpPr/>
          <p:nvPr/>
        </p:nvSpPr>
        <p:spPr bwMode="auto">
          <a:xfrm>
            <a:off x="6455229" y="5029200"/>
            <a:ext cx="1828800" cy="4572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Checksum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EA499-9952-534A-B74F-9FA0C1A5E1C9}"/>
              </a:ext>
            </a:extLst>
          </p:cNvPr>
          <p:cNvSpPr txBox="1"/>
          <p:nvPr/>
        </p:nvSpPr>
        <p:spPr bwMode="auto">
          <a:xfrm>
            <a:off x="7188489" y="4527746"/>
            <a:ext cx="36227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20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= ?</a:t>
            </a:r>
          </a:p>
        </p:txBody>
      </p:sp>
    </p:spTree>
    <p:extLst>
      <p:ext uri="{BB962C8B-B14F-4D97-AF65-F5344CB8AC3E}">
        <p14:creationId xmlns:p14="http://schemas.microsoft.com/office/powerpoint/2010/main" val="423232963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Cryptography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8D0BCA-6ECD-314F-A3E9-D7A3BBF91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691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Cryptography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DBFD80-3753-AB41-95C7-F6BCF3EE05B0}"/>
              </a:ext>
            </a:extLst>
          </p:cNvPr>
          <p:cNvSpPr/>
          <p:nvPr/>
        </p:nvSpPr>
        <p:spPr>
          <a:xfrm>
            <a:off x="228600" y="1143000"/>
            <a:ext cx="8534400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different algorithms for different purposes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common “best practices”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need to calculate – just use soft/hard 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330D9-3609-DF4E-B206-4F10EF39358E}"/>
              </a:ext>
            </a:extLst>
          </p:cNvPr>
          <p:cNvSpPr/>
          <p:nvPr/>
        </p:nvSpPr>
        <p:spPr bwMode="auto">
          <a:xfrm>
            <a:off x="2057400" y="2936323"/>
            <a:ext cx="1828800" cy="19050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B0C0DD-3F7E-A24F-8FE2-AB05F94D9081}"/>
              </a:ext>
            </a:extLst>
          </p:cNvPr>
          <p:cNvSpPr/>
          <p:nvPr/>
        </p:nvSpPr>
        <p:spPr bwMode="auto">
          <a:xfrm>
            <a:off x="2057400" y="4964176"/>
            <a:ext cx="18288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Checksum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D1015A7A-FE1D-624C-B822-E058072030DE}"/>
              </a:ext>
            </a:extLst>
          </p:cNvPr>
          <p:cNvSpPr/>
          <p:nvPr/>
        </p:nvSpPr>
        <p:spPr bwMode="auto">
          <a:xfrm>
            <a:off x="3918919" y="4950460"/>
            <a:ext cx="838200" cy="484632"/>
          </a:xfrm>
          <a:prstGeom prst="left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200" dirty="0">
                <a:latin typeface="+mn-lt"/>
                <a:ea typeface="Verdana" pitchFamily="34" charset="0"/>
                <a:cs typeface="Verdana" pitchFamily="34" charset="0"/>
              </a:rPr>
              <a:t>priv key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7B5478-0957-AD4C-9604-D0D69E0359DA}"/>
              </a:ext>
            </a:extLst>
          </p:cNvPr>
          <p:cNvSpPr/>
          <p:nvPr/>
        </p:nvSpPr>
        <p:spPr bwMode="auto">
          <a:xfrm>
            <a:off x="2057400" y="5544229"/>
            <a:ext cx="18288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Signature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598CB7-6F59-3C45-AB5F-05A6E15ABBF7}"/>
              </a:ext>
            </a:extLst>
          </p:cNvPr>
          <p:cNvSpPr/>
          <p:nvPr/>
        </p:nvSpPr>
        <p:spPr bwMode="auto">
          <a:xfrm>
            <a:off x="4985719" y="2937878"/>
            <a:ext cx="1828800" cy="1905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AES Enc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CD3840-47A2-E047-9AC8-AA6BE5A79614}"/>
              </a:ext>
            </a:extLst>
          </p:cNvPr>
          <p:cNvSpPr/>
          <p:nvPr/>
        </p:nvSpPr>
        <p:spPr bwMode="auto">
          <a:xfrm>
            <a:off x="4985719" y="4965731"/>
            <a:ext cx="1828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AES key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69E96D-F484-4848-86ED-E853F2A38C50}"/>
              </a:ext>
            </a:extLst>
          </p:cNvPr>
          <p:cNvSpPr/>
          <p:nvPr/>
        </p:nvSpPr>
        <p:spPr bwMode="auto">
          <a:xfrm>
            <a:off x="4985719" y="5545784"/>
            <a:ext cx="18288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Signature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79ABE4B0-FF31-BC46-B339-FEB3AEA16FA2}"/>
              </a:ext>
            </a:extLst>
          </p:cNvPr>
          <p:cNvSpPr/>
          <p:nvPr/>
        </p:nvSpPr>
        <p:spPr bwMode="auto">
          <a:xfrm>
            <a:off x="6847176" y="4964176"/>
            <a:ext cx="838200" cy="484632"/>
          </a:xfrm>
          <a:prstGeom prst="left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200" dirty="0">
                <a:latin typeface="+mn-lt"/>
                <a:ea typeface="Verdana" pitchFamily="34" charset="0"/>
                <a:cs typeface="Verdana" pitchFamily="34" charset="0"/>
              </a:rPr>
              <a:t>priv key</a:t>
            </a:r>
          </a:p>
        </p:txBody>
      </p:sp>
    </p:spTree>
    <p:extLst>
      <p:ext uri="{BB962C8B-B14F-4D97-AF65-F5344CB8AC3E}">
        <p14:creationId xmlns:p14="http://schemas.microsoft.com/office/powerpoint/2010/main" val="21674169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Cryptography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DBFD80-3753-AB41-95C7-F6BCF3EE05B0}"/>
              </a:ext>
            </a:extLst>
          </p:cNvPr>
          <p:cNvSpPr/>
          <p:nvPr/>
        </p:nvSpPr>
        <p:spPr>
          <a:xfrm>
            <a:off x="228600" y="1143000"/>
            <a:ext cx="8534400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different algorithms for different purposes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common “best practices”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need to calculate – just use soft/hard 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330D9-3609-DF4E-B206-4F10EF39358E}"/>
              </a:ext>
            </a:extLst>
          </p:cNvPr>
          <p:cNvSpPr/>
          <p:nvPr/>
        </p:nvSpPr>
        <p:spPr bwMode="auto">
          <a:xfrm>
            <a:off x="2057400" y="2936323"/>
            <a:ext cx="1828800" cy="19050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B0C0DD-3F7E-A24F-8FE2-AB05F94D9081}"/>
              </a:ext>
            </a:extLst>
          </p:cNvPr>
          <p:cNvSpPr/>
          <p:nvPr/>
        </p:nvSpPr>
        <p:spPr bwMode="auto">
          <a:xfrm>
            <a:off x="2057400" y="4964176"/>
            <a:ext cx="18288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Checksum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D1015A7A-FE1D-624C-B822-E058072030DE}"/>
              </a:ext>
            </a:extLst>
          </p:cNvPr>
          <p:cNvSpPr/>
          <p:nvPr/>
        </p:nvSpPr>
        <p:spPr bwMode="auto">
          <a:xfrm>
            <a:off x="3918919" y="4950460"/>
            <a:ext cx="838200" cy="484632"/>
          </a:xfrm>
          <a:prstGeom prst="left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200" dirty="0">
                <a:latin typeface="+mn-lt"/>
                <a:ea typeface="Verdana" pitchFamily="34" charset="0"/>
                <a:cs typeface="Verdana" pitchFamily="34" charset="0"/>
              </a:rPr>
              <a:t>priv key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7B5478-0957-AD4C-9604-D0D69E0359DA}"/>
              </a:ext>
            </a:extLst>
          </p:cNvPr>
          <p:cNvSpPr/>
          <p:nvPr/>
        </p:nvSpPr>
        <p:spPr bwMode="auto">
          <a:xfrm>
            <a:off x="2057400" y="5544229"/>
            <a:ext cx="18288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Signature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598CB7-6F59-3C45-AB5F-05A6E15ABBF7}"/>
              </a:ext>
            </a:extLst>
          </p:cNvPr>
          <p:cNvSpPr/>
          <p:nvPr/>
        </p:nvSpPr>
        <p:spPr bwMode="auto">
          <a:xfrm>
            <a:off x="4985719" y="2937878"/>
            <a:ext cx="1828800" cy="1905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AES Enc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CD3840-47A2-E047-9AC8-AA6BE5A79614}"/>
              </a:ext>
            </a:extLst>
          </p:cNvPr>
          <p:cNvSpPr/>
          <p:nvPr/>
        </p:nvSpPr>
        <p:spPr bwMode="auto">
          <a:xfrm>
            <a:off x="4985719" y="4965731"/>
            <a:ext cx="1828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AES key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69E96D-F484-4848-86ED-E853F2A38C50}"/>
              </a:ext>
            </a:extLst>
          </p:cNvPr>
          <p:cNvSpPr/>
          <p:nvPr/>
        </p:nvSpPr>
        <p:spPr bwMode="auto">
          <a:xfrm>
            <a:off x="4985719" y="5545784"/>
            <a:ext cx="1828800" cy="457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Signature</a:t>
            </a: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79ABE4B0-FF31-BC46-B339-FEB3AEA16FA2}"/>
              </a:ext>
            </a:extLst>
          </p:cNvPr>
          <p:cNvSpPr/>
          <p:nvPr/>
        </p:nvSpPr>
        <p:spPr bwMode="auto">
          <a:xfrm>
            <a:off x="6847176" y="4964176"/>
            <a:ext cx="838200" cy="484632"/>
          </a:xfrm>
          <a:prstGeom prst="left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200" dirty="0">
                <a:latin typeface="+mn-lt"/>
                <a:ea typeface="Verdana" pitchFamily="34" charset="0"/>
                <a:cs typeface="Verdana" pitchFamily="34" charset="0"/>
              </a:rPr>
              <a:t>priv key</a:t>
            </a:r>
          </a:p>
        </p:txBody>
      </p:sp>
    </p:spTree>
    <p:extLst>
      <p:ext uri="{BB962C8B-B14F-4D97-AF65-F5344CB8AC3E}">
        <p14:creationId xmlns:p14="http://schemas.microsoft.com/office/powerpoint/2010/main" val="15829229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62" y="2057400"/>
            <a:ext cx="7407275" cy="1836738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Secure Over The Air (OTA) updates for embedded IoT devices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7BA38-5A9F-3547-8ACA-90EDE97FB02F}"/>
              </a:ext>
            </a:extLst>
          </p:cNvPr>
          <p:cNvSpPr txBox="1"/>
          <p:nvPr/>
        </p:nvSpPr>
        <p:spPr bwMode="auto">
          <a:xfrm>
            <a:off x="2438400" y="5943600"/>
            <a:ext cx="72390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A" sz="12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Presenter: Roman Okhrimenko (Staff System Engineer)</a:t>
            </a:r>
          </a:p>
        </p:txBody>
      </p:sp>
    </p:spTree>
    <p:extLst>
      <p:ext uri="{BB962C8B-B14F-4D97-AF65-F5344CB8AC3E}">
        <p14:creationId xmlns:p14="http://schemas.microsoft.com/office/powerpoint/2010/main" val="322271884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Building Blocks For This 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A74AC-E9F4-984F-9C62-40C4DD7D16A4}"/>
              </a:ext>
            </a:extLst>
          </p:cNvPr>
          <p:cNvSpPr/>
          <p:nvPr/>
        </p:nvSpPr>
        <p:spPr bwMode="auto">
          <a:xfrm>
            <a:off x="304800" y="1219200"/>
            <a:ext cx="1905000" cy="381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Secure Bootloader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C0EA8-52BA-004E-AAF9-51F2E5CBBDC6}"/>
              </a:ext>
            </a:extLst>
          </p:cNvPr>
          <p:cNvSpPr/>
          <p:nvPr/>
        </p:nvSpPr>
        <p:spPr bwMode="auto">
          <a:xfrm>
            <a:off x="304800" y="1752600"/>
            <a:ext cx="1905000" cy="3810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400" dirty="0">
                <a:latin typeface="+mn-lt"/>
                <a:ea typeface="Verdana" pitchFamily="34" charset="0"/>
                <a:cs typeface="Verdana" pitchFamily="34" charset="0"/>
              </a:rPr>
              <a:t>Amazon Free RTOS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53D8E2-DA3E-414B-BC1C-52E597F48F47}"/>
              </a:ext>
            </a:extLst>
          </p:cNvPr>
          <p:cNvSpPr/>
          <p:nvPr/>
        </p:nvSpPr>
        <p:spPr bwMode="auto">
          <a:xfrm>
            <a:off x="304800" y="2286000"/>
            <a:ext cx="1905000" cy="3810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PSoC62 dev kit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CD8595-E1DC-1643-9497-74D8AD366B56}"/>
              </a:ext>
            </a:extLst>
          </p:cNvPr>
          <p:cNvSpPr/>
          <p:nvPr/>
        </p:nvSpPr>
        <p:spPr bwMode="auto">
          <a:xfrm>
            <a:off x="304800" y="2819400"/>
            <a:ext cx="1905000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AWS IoT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5222F-7DDC-7249-A696-0824769CBE55}"/>
              </a:ext>
            </a:extLst>
          </p:cNvPr>
          <p:cNvSpPr txBox="1"/>
          <p:nvPr/>
        </p:nvSpPr>
        <p:spPr bwMode="auto">
          <a:xfrm>
            <a:off x="2438400" y="1255811"/>
            <a:ext cx="6400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MCUBoot</a:t>
            </a: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bootloader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817C7-684C-A245-B440-79A1CBCBA431}"/>
              </a:ext>
            </a:extLst>
          </p:cNvPr>
          <p:cNvSpPr txBox="1"/>
          <p:nvPr/>
        </p:nvSpPr>
        <p:spPr bwMode="auto">
          <a:xfrm>
            <a:off x="2438400" y="1789211"/>
            <a:ext cx="6400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Operating system for connected embedded devices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404499-F237-344B-AE4F-163995F57B8A}"/>
              </a:ext>
            </a:extLst>
          </p:cNvPr>
          <p:cNvSpPr txBox="1"/>
          <p:nvPr/>
        </p:nvSpPr>
        <p:spPr bwMode="auto">
          <a:xfrm>
            <a:off x="2438400" y="2322611"/>
            <a:ext cx="6400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Cypress dual-core microcontroller with Wi-Fi and 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45708-54DE-704B-92B6-BD4EBCC05E5D}"/>
              </a:ext>
            </a:extLst>
          </p:cNvPr>
          <p:cNvSpPr txBox="1"/>
          <p:nvPr/>
        </p:nvSpPr>
        <p:spPr bwMode="auto">
          <a:xfrm>
            <a:off x="2438400" y="2856011"/>
            <a:ext cx="6400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Cloud IoT devices management service </a:t>
            </a:r>
          </a:p>
        </p:txBody>
      </p:sp>
    </p:spTree>
    <p:extLst>
      <p:ext uri="{BB962C8B-B14F-4D97-AF65-F5344CB8AC3E}">
        <p14:creationId xmlns:p14="http://schemas.microsoft.com/office/powerpoint/2010/main" val="25078974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 based bootloader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2209E-77C7-B040-890B-0B85F86BD4D7}"/>
              </a:ext>
            </a:extLst>
          </p:cNvPr>
          <p:cNvSpPr txBox="1"/>
          <p:nvPr/>
        </p:nvSpPr>
        <p:spPr bwMode="auto">
          <a:xfrm>
            <a:off x="228600" y="1219200"/>
            <a:ext cx="8458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A" sz="20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Link to download - </a:t>
            </a:r>
            <a:r>
              <a:rPr lang="en-US" sz="2000" dirty="0">
                <a:hlinkClick r:id="rId3"/>
              </a:rPr>
              <a:t>https://github.com/JuulLabs-OSS/mcuboot</a:t>
            </a:r>
            <a:endParaRPr lang="en-UA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2C05A-8415-7549-9B3C-871454EBA6C5}"/>
              </a:ext>
            </a:extLst>
          </p:cNvPr>
          <p:cNvSpPr txBox="1"/>
          <p:nvPr/>
        </p:nvSpPr>
        <p:spPr bwMode="auto">
          <a:xfrm>
            <a:off x="228600" y="1839249"/>
            <a:ext cx="8458200" cy="2405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20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Features:</a:t>
            </a: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20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1. Single/multi image boot schemes</a:t>
            </a: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A" sz="2000" dirty="0"/>
              <a:t>2. Reversible upgrades support</a:t>
            </a: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A" sz="2000" dirty="0"/>
              <a:t>3. RSA/ECDSA Image signature verification</a:t>
            </a: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A" sz="2000" dirty="0"/>
              <a:t>4. Tools for signing images included</a:t>
            </a:r>
          </a:p>
        </p:txBody>
      </p:sp>
    </p:spTree>
    <p:extLst>
      <p:ext uri="{BB962C8B-B14F-4D97-AF65-F5344CB8AC3E}">
        <p14:creationId xmlns:p14="http://schemas.microsoft.com/office/powerpoint/2010/main" val="33273740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Digital signing idea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B62AF-A6B8-7141-A3A4-6FCBEEB5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9906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650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flash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9B26FD-F32F-6D48-B647-E1F4B172ADD5}"/>
              </a:ext>
            </a:extLst>
          </p:cNvPr>
          <p:cNvSpPr/>
          <p:nvPr/>
        </p:nvSpPr>
        <p:spPr bwMode="auto">
          <a:xfrm>
            <a:off x="457200" y="1143000"/>
            <a:ext cx="27432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MCBootApp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198F8-C6E2-354C-9CAB-F7FB1C641370}"/>
              </a:ext>
            </a:extLst>
          </p:cNvPr>
          <p:cNvSpPr/>
          <p:nvPr/>
        </p:nvSpPr>
        <p:spPr bwMode="auto">
          <a:xfrm>
            <a:off x="457200" y="1659294"/>
            <a:ext cx="2743200" cy="8382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Img1_SLOT0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324FE5-374D-314F-B5F1-471DAE233FD9}"/>
              </a:ext>
            </a:extLst>
          </p:cNvPr>
          <p:cNvSpPr/>
          <p:nvPr/>
        </p:nvSpPr>
        <p:spPr bwMode="auto">
          <a:xfrm>
            <a:off x="457200" y="2645229"/>
            <a:ext cx="2743200" cy="8382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Img1_SLOT1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9D671-064F-434F-A185-373D9B95ABCB}"/>
              </a:ext>
            </a:extLst>
          </p:cNvPr>
          <p:cNvSpPr/>
          <p:nvPr/>
        </p:nvSpPr>
        <p:spPr bwMode="auto">
          <a:xfrm>
            <a:off x="457200" y="3631164"/>
            <a:ext cx="2743200" cy="255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Scratch 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6F535-DC97-D942-BA3A-7A06F8287F40}"/>
              </a:ext>
            </a:extLst>
          </p:cNvPr>
          <p:cNvSpPr txBox="1"/>
          <p:nvPr/>
        </p:nvSpPr>
        <p:spPr bwMode="auto">
          <a:xfrm>
            <a:off x="3276600" y="1035278"/>
            <a:ext cx="1066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0x10000000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FD567-4C20-5D42-9B2E-3533D9FDBF2E}"/>
              </a:ext>
            </a:extLst>
          </p:cNvPr>
          <p:cNvSpPr txBox="1"/>
          <p:nvPr/>
        </p:nvSpPr>
        <p:spPr bwMode="auto">
          <a:xfrm>
            <a:off x="3276600" y="1557873"/>
            <a:ext cx="1066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0x10012000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D13E86-2FB4-CB43-84DC-4744A4C76508}"/>
              </a:ext>
            </a:extLst>
          </p:cNvPr>
          <p:cNvSpPr txBox="1"/>
          <p:nvPr/>
        </p:nvSpPr>
        <p:spPr bwMode="auto">
          <a:xfrm>
            <a:off x="3276600" y="2539482"/>
            <a:ext cx="1066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0x10100000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E1530-A66A-CB4E-9424-321BC0900DCE}"/>
              </a:ext>
            </a:extLst>
          </p:cNvPr>
          <p:cNvSpPr txBox="1"/>
          <p:nvPr/>
        </p:nvSpPr>
        <p:spPr bwMode="auto">
          <a:xfrm>
            <a:off x="3276600" y="3521091"/>
            <a:ext cx="1066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0x101EE000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07912F-C6EF-3649-A63A-B493E14461CE}"/>
              </a:ext>
            </a:extLst>
          </p:cNvPr>
          <p:cNvSpPr txBox="1"/>
          <p:nvPr/>
        </p:nvSpPr>
        <p:spPr bwMode="auto">
          <a:xfrm>
            <a:off x="685800" y="4211215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Single image boot scheme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B04FD-E7D0-A04F-9468-0583B6CDDD49}"/>
              </a:ext>
            </a:extLst>
          </p:cNvPr>
          <p:cNvSpPr/>
          <p:nvPr/>
        </p:nvSpPr>
        <p:spPr bwMode="auto">
          <a:xfrm>
            <a:off x="4800602" y="1143000"/>
            <a:ext cx="27432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MCBootApp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BD0BFF-D555-8746-8885-D6533496B5FA}"/>
              </a:ext>
            </a:extLst>
          </p:cNvPr>
          <p:cNvSpPr/>
          <p:nvPr/>
        </p:nvSpPr>
        <p:spPr bwMode="auto">
          <a:xfrm>
            <a:off x="4800602" y="1659293"/>
            <a:ext cx="2743200" cy="36855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Img1_SLOT0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9BB27F-0DC9-7D43-975C-E659E02D1150}"/>
              </a:ext>
            </a:extLst>
          </p:cNvPr>
          <p:cNvSpPr/>
          <p:nvPr/>
        </p:nvSpPr>
        <p:spPr bwMode="auto">
          <a:xfrm>
            <a:off x="4800602" y="4621764"/>
            <a:ext cx="2743200" cy="255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Scratch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F7F60-80E7-4F41-8D72-4B7A21DF37DB}"/>
              </a:ext>
            </a:extLst>
          </p:cNvPr>
          <p:cNvSpPr txBox="1"/>
          <p:nvPr/>
        </p:nvSpPr>
        <p:spPr bwMode="auto">
          <a:xfrm>
            <a:off x="7620002" y="1035278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0x10000000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78D0B-87A4-3640-B49F-9412DF57F19A}"/>
              </a:ext>
            </a:extLst>
          </p:cNvPr>
          <p:cNvSpPr txBox="1"/>
          <p:nvPr/>
        </p:nvSpPr>
        <p:spPr bwMode="auto">
          <a:xfrm>
            <a:off x="7620002" y="1557873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0x10012000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71E83D-9D79-2D46-B53A-81560D13CA81}"/>
              </a:ext>
            </a:extLst>
          </p:cNvPr>
          <p:cNvSpPr txBox="1"/>
          <p:nvPr/>
        </p:nvSpPr>
        <p:spPr bwMode="auto">
          <a:xfrm>
            <a:off x="7620002" y="2539482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0x10100000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2FF608-F64F-4345-86EC-152A95992FF3}"/>
              </a:ext>
            </a:extLst>
          </p:cNvPr>
          <p:cNvSpPr txBox="1"/>
          <p:nvPr/>
        </p:nvSpPr>
        <p:spPr bwMode="auto">
          <a:xfrm>
            <a:off x="7620002" y="3549877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0x101xx000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D1C54C-D102-424D-9BD5-E3F7ADAD2589}"/>
              </a:ext>
            </a:extLst>
          </p:cNvPr>
          <p:cNvSpPr txBox="1"/>
          <p:nvPr/>
        </p:nvSpPr>
        <p:spPr bwMode="auto">
          <a:xfrm>
            <a:off x="5029202" y="5042356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Multi image boot scheme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61FDBC-CF8B-1B44-BDC9-52E9C18F0ABA}"/>
              </a:ext>
            </a:extLst>
          </p:cNvPr>
          <p:cNvSpPr/>
          <p:nvPr/>
        </p:nvSpPr>
        <p:spPr bwMode="auto">
          <a:xfrm>
            <a:off x="4800602" y="2128935"/>
            <a:ext cx="2743200" cy="36855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Img1_SLOT1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AE95E9-AAA4-D84A-BE1F-5F4B6B7A93E9}"/>
              </a:ext>
            </a:extLst>
          </p:cNvPr>
          <p:cNvSpPr/>
          <p:nvPr/>
        </p:nvSpPr>
        <p:spPr bwMode="auto">
          <a:xfrm>
            <a:off x="4800602" y="2657670"/>
            <a:ext cx="2743200" cy="3685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Img2_SLOT0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EEAC64-988E-E04A-B9F6-71D0F85677DD}"/>
              </a:ext>
            </a:extLst>
          </p:cNvPr>
          <p:cNvSpPr/>
          <p:nvPr/>
        </p:nvSpPr>
        <p:spPr bwMode="auto">
          <a:xfrm>
            <a:off x="4800602" y="3127312"/>
            <a:ext cx="2743200" cy="3685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Img2_SLOT1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839649-CD11-5C43-ACFC-EE47BFD61B5D}"/>
              </a:ext>
            </a:extLst>
          </p:cNvPr>
          <p:cNvSpPr/>
          <p:nvPr/>
        </p:nvSpPr>
        <p:spPr bwMode="auto">
          <a:xfrm>
            <a:off x="4800602" y="3657599"/>
            <a:ext cx="2743200" cy="3685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ImgN_SLOT0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20F972-D0F0-8941-B4B6-8907D424E84C}"/>
              </a:ext>
            </a:extLst>
          </p:cNvPr>
          <p:cNvSpPr/>
          <p:nvPr/>
        </p:nvSpPr>
        <p:spPr bwMode="auto">
          <a:xfrm>
            <a:off x="4800602" y="4127241"/>
            <a:ext cx="2743200" cy="3685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ImgN_SLOT1</a:t>
            </a:r>
          </a:p>
        </p:txBody>
      </p:sp>
    </p:spTree>
    <p:extLst>
      <p:ext uri="{BB962C8B-B14F-4D97-AF65-F5344CB8AC3E}">
        <p14:creationId xmlns:p14="http://schemas.microsoft.com/office/powerpoint/2010/main" val="274253891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image format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9B26FD-F32F-6D48-B647-E1F4B172ADD5}"/>
              </a:ext>
            </a:extLst>
          </p:cNvPr>
          <p:cNvSpPr/>
          <p:nvPr/>
        </p:nvSpPr>
        <p:spPr bwMode="auto">
          <a:xfrm>
            <a:off x="457200" y="1143000"/>
            <a:ext cx="2743200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Image header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324FE5-374D-314F-B5F1-471DAE233FD9}"/>
              </a:ext>
            </a:extLst>
          </p:cNvPr>
          <p:cNvSpPr/>
          <p:nvPr/>
        </p:nvSpPr>
        <p:spPr bwMode="auto">
          <a:xfrm>
            <a:off x="457200" y="1524000"/>
            <a:ext cx="2743200" cy="307132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Firmare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9D671-064F-434F-A185-373D9B95ABCB}"/>
              </a:ext>
            </a:extLst>
          </p:cNvPr>
          <p:cNvSpPr/>
          <p:nvPr/>
        </p:nvSpPr>
        <p:spPr bwMode="auto">
          <a:xfrm>
            <a:off x="457200" y="4842426"/>
            <a:ext cx="2743200" cy="255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TLV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866A2-BF90-3D49-9186-9845BA8B99AD}"/>
              </a:ext>
            </a:extLst>
          </p:cNvPr>
          <p:cNvSpPr/>
          <p:nvPr/>
        </p:nvSpPr>
        <p:spPr bwMode="auto">
          <a:xfrm>
            <a:off x="457200" y="5097462"/>
            <a:ext cx="2743200" cy="5413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Image trailer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0481FE-2EE8-1F42-9F37-9BFFDF8D1816}"/>
              </a:ext>
            </a:extLst>
          </p:cNvPr>
          <p:cNvSpPr/>
          <p:nvPr/>
        </p:nvSpPr>
        <p:spPr bwMode="auto">
          <a:xfrm>
            <a:off x="457200" y="4595328"/>
            <a:ext cx="2743200" cy="255036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592A8A-3B6A-4C40-99CF-829BAC43BE26}"/>
              </a:ext>
            </a:extLst>
          </p:cNvPr>
          <p:cNvSpPr/>
          <p:nvPr/>
        </p:nvSpPr>
        <p:spPr>
          <a:xfrm>
            <a:off x="810658" y="5728996"/>
            <a:ext cx="203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A" sz="1800" dirty="0">
                <a:ea typeface="Verdana" pitchFamily="34" charset="0"/>
                <a:cs typeface="Verdana" pitchFamily="34" charset="0"/>
              </a:rPr>
              <a:t>MCuBoot image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4E276F-3047-6441-A863-C92C177AC102}"/>
              </a:ext>
            </a:extLst>
          </p:cNvPr>
          <p:cNvSpPr/>
          <p:nvPr/>
        </p:nvSpPr>
        <p:spPr>
          <a:xfrm>
            <a:off x="3574557" y="5728996"/>
            <a:ext cx="203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A" sz="1800" dirty="0">
                <a:ea typeface="Verdana" pitchFamily="34" charset="0"/>
                <a:cs typeface="Verdana" pitchFamily="34" charset="0"/>
              </a:rPr>
              <a:t>Image trailer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BA9252-A443-6145-8E44-E2D05F0095EB}"/>
              </a:ext>
            </a:extLst>
          </p:cNvPr>
          <p:cNvSpPr/>
          <p:nvPr/>
        </p:nvSpPr>
        <p:spPr bwMode="auto">
          <a:xfrm>
            <a:off x="5943600" y="2125662"/>
            <a:ext cx="2743200" cy="2971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A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877BC0-F79D-FE40-A632-0184A39AB5B7}"/>
              </a:ext>
            </a:extLst>
          </p:cNvPr>
          <p:cNvSpPr/>
          <p:nvPr/>
        </p:nvSpPr>
        <p:spPr bwMode="auto">
          <a:xfrm>
            <a:off x="6172200" y="2285835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TLV header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AD5C4E-E984-F844-9234-6B56D643E97F}"/>
              </a:ext>
            </a:extLst>
          </p:cNvPr>
          <p:cNvSpPr/>
          <p:nvPr/>
        </p:nvSpPr>
        <p:spPr bwMode="auto">
          <a:xfrm>
            <a:off x="6172200" y="2711933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Protected TLVs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3F4D04-2248-C54E-9C30-AF0A9FCBA1BA}"/>
              </a:ext>
            </a:extLst>
          </p:cNvPr>
          <p:cNvSpPr/>
          <p:nvPr/>
        </p:nvSpPr>
        <p:spPr bwMode="auto">
          <a:xfrm>
            <a:off x="6172200" y="3626333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SHA256 hash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004D37-0F47-684D-B5A9-13E7F5D2EE4B}"/>
              </a:ext>
            </a:extLst>
          </p:cNvPr>
          <p:cNvSpPr/>
          <p:nvPr/>
        </p:nvSpPr>
        <p:spPr bwMode="auto">
          <a:xfrm>
            <a:off x="6169090" y="4083533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Keyhash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4833EF8-FAD5-1D4D-B590-465C72486F74}"/>
              </a:ext>
            </a:extLst>
          </p:cNvPr>
          <p:cNvSpPr/>
          <p:nvPr/>
        </p:nvSpPr>
        <p:spPr bwMode="auto">
          <a:xfrm>
            <a:off x="6169090" y="4540733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Signature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82849B-22E7-504B-B128-8215D09D9A9A}"/>
              </a:ext>
            </a:extLst>
          </p:cNvPr>
          <p:cNvSpPr/>
          <p:nvPr/>
        </p:nvSpPr>
        <p:spPr bwMode="auto">
          <a:xfrm>
            <a:off x="6169090" y="3169133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TLV header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E5C031-D076-8B43-A2A3-AD6F737703FE}"/>
              </a:ext>
            </a:extLst>
          </p:cNvPr>
          <p:cNvSpPr/>
          <p:nvPr/>
        </p:nvSpPr>
        <p:spPr>
          <a:xfrm>
            <a:off x="6297058" y="5150170"/>
            <a:ext cx="203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A" sz="1800" dirty="0">
                <a:ea typeface="Verdana" pitchFamily="34" charset="0"/>
                <a:cs typeface="Verdana" pitchFamily="34" charset="0"/>
              </a:rPr>
              <a:t>TLV area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90F381-191C-5844-BDAF-A02FAC34073E}"/>
              </a:ext>
            </a:extLst>
          </p:cNvPr>
          <p:cNvSpPr/>
          <p:nvPr/>
        </p:nvSpPr>
        <p:spPr bwMode="auto">
          <a:xfrm>
            <a:off x="3492628" y="1501378"/>
            <a:ext cx="2152523" cy="41374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A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AA328C-15CF-464B-B676-19D731EF4F5D}"/>
              </a:ext>
            </a:extLst>
          </p:cNvPr>
          <p:cNvSpPr/>
          <p:nvPr/>
        </p:nvSpPr>
        <p:spPr bwMode="auto">
          <a:xfrm>
            <a:off x="3716399" y="5029200"/>
            <a:ext cx="1752600" cy="443204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MAGIC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3CC041-36AC-054C-AF39-CE0F7BF43FE1}"/>
              </a:ext>
            </a:extLst>
          </p:cNvPr>
          <p:cNvSpPr/>
          <p:nvPr/>
        </p:nvSpPr>
        <p:spPr bwMode="auto">
          <a:xfrm>
            <a:off x="3716399" y="4724400"/>
            <a:ext cx="1752600" cy="2391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Image 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46EC615-67C4-B24C-87ED-26492B7A1116}"/>
              </a:ext>
            </a:extLst>
          </p:cNvPr>
          <p:cNvSpPr/>
          <p:nvPr/>
        </p:nvSpPr>
        <p:spPr bwMode="auto">
          <a:xfrm>
            <a:off x="3716399" y="4419600"/>
            <a:ext cx="1752600" cy="239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 Done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CA48069-6217-D845-8086-1089EC49C671}"/>
              </a:ext>
            </a:extLst>
          </p:cNvPr>
          <p:cNvSpPr/>
          <p:nvPr/>
        </p:nvSpPr>
        <p:spPr bwMode="auto">
          <a:xfrm>
            <a:off x="3716399" y="4114800"/>
            <a:ext cx="1752600" cy="23916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Swap Info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2C2D0E4-AF82-2D4C-BA5F-EBDA0E777AC5}"/>
              </a:ext>
            </a:extLst>
          </p:cNvPr>
          <p:cNvSpPr/>
          <p:nvPr/>
        </p:nvSpPr>
        <p:spPr bwMode="auto">
          <a:xfrm>
            <a:off x="3716399" y="3505200"/>
            <a:ext cx="1752600" cy="5334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Enc Key 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4FEE86A-55BC-0F47-903C-32E781236A8E}"/>
              </a:ext>
            </a:extLst>
          </p:cNvPr>
          <p:cNvSpPr/>
          <p:nvPr/>
        </p:nvSpPr>
        <p:spPr bwMode="auto">
          <a:xfrm>
            <a:off x="3716399" y="2895600"/>
            <a:ext cx="1752600" cy="5334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Enc Key 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A1CAC12-46C0-474C-80D3-DF55C8934D0D}"/>
              </a:ext>
            </a:extLst>
          </p:cNvPr>
          <p:cNvSpPr/>
          <p:nvPr/>
        </p:nvSpPr>
        <p:spPr bwMode="auto">
          <a:xfrm>
            <a:off x="3716399" y="1631722"/>
            <a:ext cx="1752600" cy="1187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SWAP status area</a:t>
            </a:r>
          </a:p>
        </p:txBody>
      </p:sp>
    </p:spTree>
    <p:extLst>
      <p:ext uri="{BB962C8B-B14F-4D97-AF65-F5344CB8AC3E}">
        <p14:creationId xmlns:p14="http://schemas.microsoft.com/office/powerpoint/2010/main" val="28929197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</a:t>
            </a:r>
            <a:r>
              <a:rPr lang="en-US" sz="2800" b="1" dirty="0" err="1">
                <a:solidFill>
                  <a:srgbClr val="00B0F0"/>
                </a:solidFill>
              </a:rPr>
              <a:t>Bootloading</a:t>
            </a:r>
            <a:r>
              <a:rPr lang="en-US" sz="2800" b="1" dirty="0">
                <a:solidFill>
                  <a:srgbClr val="00B0F0"/>
                </a:solidFill>
              </a:rPr>
              <a:t> chart</a:t>
            </a:r>
          </a:p>
        </p:txBody>
      </p:sp>
      <p:pic>
        <p:nvPicPr>
          <p:cNvPr id="51" name="Picture 50" descr="A close up of a map&#10;&#10;Description automatically generated">
            <a:extLst>
              <a:ext uri="{FF2B5EF4-FFF2-40B4-BE49-F238E27FC236}">
                <a16:creationId xmlns:a16="http://schemas.microsoft.com/office/drawing/2014/main" id="{C77D4A40-4A47-414D-B4DB-2931F0001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2" y="1066800"/>
            <a:ext cx="862929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5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Reversible Upgrade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A77A0-2918-F64A-AA70-A46F7750B48E}"/>
              </a:ext>
            </a:extLst>
          </p:cNvPr>
          <p:cNvSpPr txBox="1"/>
          <p:nvPr/>
        </p:nvSpPr>
        <p:spPr bwMode="auto">
          <a:xfrm>
            <a:off x="228600" y="914400"/>
            <a:ext cx="8458200" cy="2712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using SWAP images operation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Two types of SWAP available – via scratch area and by move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Number of SWAP modes available – test, permanent, </a:t>
            </a:r>
            <a:r>
              <a:rPr lang="en-US" sz="2000" dirty="0" err="1"/>
              <a:t>etc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Upgraded image callback to mark image is OK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A" sz="2000" dirty="0">
                <a:latin typeface="Arial" panose="020B0604020202020204" pitchFamily="34" charset="0"/>
                <a:cs typeface="Arial" panose="020B0604020202020204" pitchFamily="34" charset="0"/>
              </a:rPr>
              <a:t>Renewable SWAP upgrade supported in case of power loss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A" sz="2000" dirty="0">
                <a:latin typeface="Arial" panose="020B0604020202020204" pitchFamily="34" charset="0"/>
                <a:cs typeface="Arial" panose="020B0604020202020204" pitchFamily="34" charset="0"/>
              </a:rPr>
              <a:t>Multi image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5B9AE-5AA9-CD44-8648-0C5A1E00E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640574"/>
            <a:ext cx="5135842" cy="2712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AEE0F-87FE-9041-B646-C643603A50D3}"/>
              </a:ext>
            </a:extLst>
          </p:cNvPr>
          <p:cNvSpPr txBox="1"/>
          <p:nvPr/>
        </p:nvSpPr>
        <p:spPr bwMode="auto">
          <a:xfrm>
            <a:off x="228600" y="4635397"/>
            <a:ext cx="3433632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Swap status area in image trailer keeps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status of SWAP operation per image sector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written in flash.</a:t>
            </a:r>
          </a:p>
        </p:txBody>
      </p:sp>
    </p:spTree>
    <p:extLst>
      <p:ext uri="{BB962C8B-B14F-4D97-AF65-F5344CB8AC3E}">
        <p14:creationId xmlns:p14="http://schemas.microsoft.com/office/powerpoint/2010/main" val="34358863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</a:t>
            </a:r>
            <a:r>
              <a:rPr lang="en-US" sz="2800" b="1" dirty="0" err="1">
                <a:solidFill>
                  <a:srgbClr val="00B0F0"/>
                </a:solidFill>
              </a:rPr>
              <a:t>Imgtool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A77A0-2918-F64A-AA70-A46F7750B48E}"/>
              </a:ext>
            </a:extLst>
          </p:cNvPr>
          <p:cNvSpPr txBox="1"/>
          <p:nvPr/>
        </p:nvSpPr>
        <p:spPr bwMode="auto">
          <a:xfrm>
            <a:off x="212035" y="990600"/>
            <a:ext cx="8458200" cy="132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 with </a:t>
            </a:r>
            <a:r>
              <a:rPr lang="en-US" sz="20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MCUBoot</a:t>
            </a: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Maintained along with </a:t>
            </a:r>
            <a:r>
              <a:rPr lang="en-US" sz="20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MCUBoot</a:t>
            </a:r>
            <a:endParaRPr lang="en-US" sz="2000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python and available via </a:t>
            </a:r>
            <a:r>
              <a:rPr lang="en-US" sz="20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PyPIP</a:t>
            </a:r>
            <a:endParaRPr lang="en-US" sz="2000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B653-D4E5-C946-8F7D-28435090E469}"/>
              </a:ext>
            </a:extLst>
          </p:cNvPr>
          <p:cNvSpPr txBox="1"/>
          <p:nvPr/>
        </p:nvSpPr>
        <p:spPr bwMode="auto">
          <a:xfrm>
            <a:off x="248478" y="3233411"/>
            <a:ext cx="8458200" cy="2712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images using ECDSA/RSA keys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TLV fields in image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header data in image per hex file provided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Reserves and fills image trailer area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 bin and hex files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4F9C6C-F291-8F41-BB02-703A98368339}"/>
              </a:ext>
            </a:extLst>
          </p:cNvPr>
          <p:cNvSpPr txBox="1"/>
          <p:nvPr/>
        </p:nvSpPr>
        <p:spPr bwMode="auto">
          <a:xfrm>
            <a:off x="248478" y="2925634"/>
            <a:ext cx="15949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20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57914023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Amazon </a:t>
            </a:r>
            <a:r>
              <a:rPr lang="en-US" sz="2800" b="1" dirty="0" err="1">
                <a:solidFill>
                  <a:srgbClr val="00B0F0"/>
                </a:solidFill>
              </a:rPr>
              <a:t>FreeRTOS</a:t>
            </a:r>
            <a:r>
              <a:rPr lang="en-US" sz="2800" b="1" dirty="0">
                <a:solidFill>
                  <a:srgbClr val="00B0F0"/>
                </a:solidFill>
              </a:rPr>
              <a:t> – operating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56890F-447B-1042-9741-C978E4E3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038968"/>
            <a:ext cx="4648200" cy="4780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BA3B6-FA72-EE4D-8606-FFD3D091CC82}"/>
              </a:ext>
            </a:extLst>
          </p:cNvPr>
          <p:cNvSpPr txBox="1"/>
          <p:nvPr/>
        </p:nvSpPr>
        <p:spPr bwMode="auto">
          <a:xfrm>
            <a:off x="2067232" y="5757476"/>
            <a:ext cx="345607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https://docs.aws.amazon.com/freertos/latest/userguide/what-is-freertos.html</a:t>
            </a:r>
            <a:endParaRPr lang="en-UA" sz="8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0497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Amazon </a:t>
            </a:r>
            <a:r>
              <a:rPr lang="en-US" sz="2800" b="1" dirty="0" err="1">
                <a:solidFill>
                  <a:srgbClr val="00B0F0"/>
                </a:solidFill>
              </a:rPr>
              <a:t>FreeRTOS</a:t>
            </a:r>
            <a:r>
              <a:rPr lang="en-US" sz="2800" b="1" dirty="0">
                <a:solidFill>
                  <a:srgbClr val="00B0F0"/>
                </a:solidFill>
              </a:rPr>
              <a:t> –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4BEF4-13F1-264A-921A-327F9F06BB94}"/>
              </a:ext>
            </a:extLst>
          </p:cNvPr>
          <p:cNvSpPr txBox="1"/>
          <p:nvPr/>
        </p:nvSpPr>
        <p:spPr bwMode="auto">
          <a:xfrm>
            <a:off x="228600" y="1066800"/>
            <a:ext cx="8458200" cy="502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 err="1"/>
              <a:t>FreeRTOS</a:t>
            </a:r>
            <a:r>
              <a:rPr lang="en-US" sz="2000" dirty="0"/>
              <a:t> kernel scheduler</a:t>
            </a:r>
            <a:endParaRPr lang="en-US" sz="2000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Kernel memory allocation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Application memory management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 err="1"/>
              <a:t>Intertask</a:t>
            </a:r>
            <a:r>
              <a:rPr lang="en-US" sz="2000" dirty="0"/>
              <a:t> coordination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Queues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Semaphores and mutexes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Direct-to-task notifications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Stream buffers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Message buffers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Software timers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Low power support</a:t>
            </a:r>
          </a:p>
        </p:txBody>
      </p:sp>
    </p:spTree>
    <p:extLst>
      <p:ext uri="{BB962C8B-B14F-4D97-AF65-F5344CB8AC3E}">
        <p14:creationId xmlns:p14="http://schemas.microsoft.com/office/powerpoint/2010/main" val="30081963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Topics to cover in this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EE4FD-5E21-874F-87A2-837228FCB23B}"/>
              </a:ext>
            </a:extLst>
          </p:cNvPr>
          <p:cNvSpPr txBox="1"/>
          <p:nvPr/>
        </p:nvSpPr>
        <p:spPr bwMode="auto">
          <a:xfrm>
            <a:off x="228600" y="1143000"/>
            <a:ext cx="8458200" cy="2405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20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1. What are Over The Air Updates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20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2. Cryptography in a nutshell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20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3. Infrastructure and firmware requirements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20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4. Communication and security considerations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20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5. Practical work to implement OTA job in hardware</a:t>
            </a:r>
          </a:p>
        </p:txBody>
      </p:sp>
    </p:spTree>
    <p:extLst>
      <p:ext uri="{BB962C8B-B14F-4D97-AF65-F5344CB8AC3E}">
        <p14:creationId xmlns:p14="http://schemas.microsoft.com/office/powerpoint/2010/main" val="143384040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Amazon </a:t>
            </a:r>
            <a:r>
              <a:rPr lang="en-US" sz="2800" b="1" dirty="0" err="1">
                <a:solidFill>
                  <a:srgbClr val="00B0F0"/>
                </a:solidFill>
              </a:rPr>
              <a:t>FreeRTOS</a:t>
            </a:r>
            <a:r>
              <a:rPr lang="en-US" sz="2800" b="1" dirty="0">
                <a:solidFill>
                  <a:srgbClr val="00B0F0"/>
                </a:solidFill>
              </a:rPr>
              <a:t> –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4BEF4-13F1-264A-921A-327F9F06BB94}"/>
              </a:ext>
            </a:extLst>
          </p:cNvPr>
          <p:cNvSpPr txBox="1"/>
          <p:nvPr/>
        </p:nvSpPr>
        <p:spPr bwMode="auto">
          <a:xfrm>
            <a:off x="228600" y="1066800"/>
            <a:ext cx="8458200" cy="86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Libraries require ports for hardware support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likely implemented for platform of </a:t>
            </a:r>
            <a:r>
              <a:rPr lang="en-US" sz="20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choise</a:t>
            </a:r>
            <a:endParaRPr lang="en-US" sz="2000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F391D-3082-BC4D-BF98-F98366B8C6F8}"/>
              </a:ext>
            </a:extLst>
          </p:cNvPr>
          <p:cNvSpPr txBox="1"/>
          <p:nvPr/>
        </p:nvSpPr>
        <p:spPr bwMode="auto">
          <a:xfrm>
            <a:off x="228600" y="2215688"/>
            <a:ext cx="845820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set of basic APIs need to implemented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TCP/IP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transport/internet layer</a:t>
            </a:r>
            <a:endParaRPr lang="en-US" sz="1800" b="1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FreeRTOS+TCP</a:t>
            </a: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800" dirty="0"/>
              <a:t>TCP/IP stack for the </a:t>
            </a:r>
            <a:r>
              <a:rPr lang="en-US" sz="1800" dirty="0" err="1"/>
              <a:t>FreeRTOS</a:t>
            </a:r>
            <a:r>
              <a:rPr lang="en-US" sz="1800" dirty="0"/>
              <a:t> kernel</a:t>
            </a:r>
            <a:endParaRPr lang="en-US" sz="1800" b="1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lwIP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alternative light weight </a:t>
            </a:r>
            <a:r>
              <a:rPr lang="en-US" sz="1800" dirty="0"/>
              <a:t>TCP/IP stack</a:t>
            </a:r>
            <a:endParaRPr lang="en-US" sz="1800" b="1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TLS 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transport layer security implemented via commonly used </a:t>
            </a:r>
            <a:r>
              <a:rPr lang="en-US" sz="18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mbedTLS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/>
              <a:t>PKCS #11 </a:t>
            </a:r>
            <a:r>
              <a:rPr lang="en-US" sz="1800" dirty="0"/>
              <a:t>– </a:t>
            </a:r>
            <a:r>
              <a:rPr lang="en-US" sz="1800" dirty="0" err="1"/>
              <a:t>FreeRTOS</a:t>
            </a:r>
            <a:r>
              <a:rPr lang="en-US" sz="1800" dirty="0"/>
              <a:t> uses the open standard PKCS #11 “</a:t>
            </a:r>
            <a:r>
              <a:rPr lang="en-US" sz="1800" dirty="0" err="1"/>
              <a:t>CryptoKi</a:t>
            </a:r>
            <a:r>
              <a:rPr lang="en-US" sz="1800" dirty="0"/>
              <a:t>” API as the abstraction layer for cryptographic operations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MQTT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application level communication protocol used in IoT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/>
              <a:t>HTTPS </a:t>
            </a:r>
            <a:r>
              <a:rPr lang="en-US" sz="1800" dirty="0"/>
              <a:t>–</a:t>
            </a:r>
            <a:r>
              <a:rPr lang="en-US" sz="1800" b="1" dirty="0"/>
              <a:t> </a:t>
            </a:r>
            <a:r>
              <a:rPr lang="en-US" sz="1800" dirty="0"/>
              <a:t>HTTPS/1.1 over TLS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OTA agent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client side of over the air update library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1512803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AWS IoT Core – cloud services for devices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FE132C-3FC7-7842-99E2-6F3AD900A0AD}"/>
              </a:ext>
            </a:extLst>
          </p:cNvPr>
          <p:cNvSpPr/>
          <p:nvPr/>
        </p:nvSpPr>
        <p:spPr>
          <a:xfrm>
            <a:off x="228600" y="1066800"/>
            <a:ext cx="853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is a managed cloud service that lets connected devices easily and securely interact with cloud applications and other devices.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1F2A3-570F-614B-8B87-BCECD6BBEB75}"/>
              </a:ext>
            </a:extLst>
          </p:cNvPr>
          <p:cNvSpPr/>
          <p:nvPr/>
        </p:nvSpPr>
        <p:spPr>
          <a:xfrm>
            <a:off x="228600" y="2071548"/>
            <a:ext cx="8534400" cy="326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IoT Device SDK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Device Gateway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Message Broker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Authentication and Authorization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Registry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Device Shadow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Rules Engine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146499-1E25-A145-85AC-BBB2BC496724}"/>
              </a:ext>
            </a:extLst>
          </p:cNvPr>
          <p:cNvSpPr/>
          <p:nvPr/>
        </p:nvSpPr>
        <p:spPr>
          <a:xfrm>
            <a:off x="228600" y="5560367"/>
            <a:ext cx="6248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https://aws.amazon.com/iot-core/features/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0781846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AWS Services to support OTA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7FBB6-73A9-134D-A0C6-C3CEDFE537B6}"/>
              </a:ext>
            </a:extLst>
          </p:cNvPr>
          <p:cNvSpPr/>
          <p:nvPr/>
        </p:nvSpPr>
        <p:spPr>
          <a:xfrm>
            <a:off x="152400" y="990600"/>
            <a:ext cx="8534400" cy="5575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IoT Core </a:t>
            </a: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manage connected devices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and manage IoT things, associated with devices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access certificates and policies for devices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and monitor jobs associated with devices (OTA)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 things remotely via cloud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S3 </a:t>
            </a: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storage service to place OTA update binaries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(IAM) </a:t>
            </a: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Identity and Access Management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OTA Update service role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OTA user policy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Manage access for </a:t>
            </a:r>
            <a:r>
              <a:rPr lang="en-US" sz="2000" dirty="0" err="1"/>
              <a:t>awscli</a:t>
            </a:r>
            <a:r>
              <a:rPr lang="en-US" sz="2000" dirty="0"/>
              <a:t> tool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/>
              <a:t>Amazon ACM </a:t>
            </a:r>
            <a:r>
              <a:rPr lang="en-US" sz="2000" dirty="0"/>
              <a:t>– certificate management service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Code signing certificates</a:t>
            </a:r>
          </a:p>
        </p:txBody>
      </p:sp>
    </p:spTree>
    <p:extLst>
      <p:ext uri="{BB962C8B-B14F-4D97-AF65-F5344CB8AC3E}">
        <p14:creationId xmlns:p14="http://schemas.microsoft.com/office/powerpoint/2010/main" val="42261051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PSOC62: hardware platform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7FBB6-73A9-134D-A0C6-C3CEDFE537B6}"/>
              </a:ext>
            </a:extLst>
          </p:cNvPr>
          <p:cNvSpPr/>
          <p:nvPr/>
        </p:nvSpPr>
        <p:spPr>
          <a:xfrm>
            <a:off x="152400" y="990600"/>
            <a:ext cx="8534400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core design – CM0p + CM4 cores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acceleration of crypto operations – </a:t>
            </a:r>
            <a:r>
              <a:rPr lang="en-US" sz="1600" dirty="0" err="1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mbedTLS</a:t>
            </a: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alt layer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 + BLE chips integrated on development kits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External flash supported on kit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600" dirty="0"/>
              <a:t>2MB flash and 1MB SRAM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74ED8-735F-6246-9909-2F172600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093187"/>
            <a:ext cx="4800600" cy="3275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F0C4E5-0E22-5347-8A41-924CF6294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886200"/>
            <a:ext cx="914400" cy="78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5938C-046B-154D-8FD0-4922F326F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441" y="4730725"/>
            <a:ext cx="3175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5821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Practical part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D291B-870A-874E-A1CE-01D3381A8674}"/>
              </a:ext>
            </a:extLst>
          </p:cNvPr>
          <p:cNvSpPr txBox="1"/>
          <p:nvPr/>
        </p:nvSpPr>
        <p:spPr bwMode="auto">
          <a:xfrm>
            <a:off x="3600150" y="3182778"/>
            <a:ext cx="186749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32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Coffe time</a:t>
            </a:r>
          </a:p>
        </p:txBody>
      </p:sp>
    </p:spTree>
    <p:extLst>
      <p:ext uri="{BB962C8B-B14F-4D97-AF65-F5344CB8AC3E}">
        <p14:creationId xmlns:p14="http://schemas.microsoft.com/office/powerpoint/2010/main" val="14445614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Terms and definitions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B4D45-5AB5-084E-888D-E707A7AE2ACC}"/>
              </a:ext>
            </a:extLst>
          </p:cNvPr>
          <p:cNvSpPr txBox="1"/>
          <p:nvPr/>
        </p:nvSpPr>
        <p:spPr bwMode="auto">
          <a:xfrm>
            <a:off x="301752" y="990600"/>
            <a:ext cx="8458200" cy="399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OTA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Over The Air Update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AWS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Amazon Web Services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Secure Bootloader 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– bootloader, that is able to verify cryptographic signatures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MCUBoot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open source secure bootloader library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Amazon FreeRTOS 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– real time operationg system for embedded devices with AWS support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Digital Signature 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– a way to verify authenticity of message/firmware using cryptography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Hash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cryptographycally calculated value, that is unique to certain set of data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MQTT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lightweight publish/subscribe type of protocol widely used in IoT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TLS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transport layer security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TLV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tag length value record format</a:t>
            </a:r>
          </a:p>
        </p:txBody>
      </p:sp>
    </p:spTree>
    <p:extLst>
      <p:ext uri="{BB962C8B-B14F-4D97-AF65-F5344CB8AC3E}">
        <p14:creationId xmlns:p14="http://schemas.microsoft.com/office/powerpoint/2010/main" val="39007162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OTA Building blocks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B4D45-5AB5-084E-888D-E707A7AE2ACC}"/>
              </a:ext>
            </a:extLst>
          </p:cNvPr>
          <p:cNvSpPr txBox="1"/>
          <p:nvPr/>
        </p:nvSpPr>
        <p:spPr bwMode="auto">
          <a:xfrm>
            <a:off x="342900" y="901233"/>
            <a:ext cx="8458200" cy="40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20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This is complex task</a:t>
            </a:r>
            <a:endParaRPr lang="en-UA" sz="20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003A2-855C-A34D-B8AD-61BB574E5098}"/>
              </a:ext>
            </a:extLst>
          </p:cNvPr>
          <p:cNvSpPr/>
          <p:nvPr/>
        </p:nvSpPr>
        <p:spPr bwMode="auto">
          <a:xfrm>
            <a:off x="838200" y="1510004"/>
            <a:ext cx="1524000" cy="11430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IoT device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70AD2-878C-9446-867C-7E96699C0BC7}"/>
              </a:ext>
            </a:extLst>
          </p:cNvPr>
          <p:cNvSpPr/>
          <p:nvPr/>
        </p:nvSpPr>
        <p:spPr bwMode="auto">
          <a:xfrm>
            <a:off x="2438400" y="1510004"/>
            <a:ext cx="838200" cy="7620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Wi-Fi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47A88-2CD0-A947-9BC5-AB64287011A6}"/>
              </a:ext>
            </a:extLst>
          </p:cNvPr>
          <p:cNvSpPr/>
          <p:nvPr/>
        </p:nvSpPr>
        <p:spPr bwMode="auto">
          <a:xfrm>
            <a:off x="2453951" y="2348204"/>
            <a:ext cx="1009261" cy="4572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56220-397D-254D-91C7-73685FB54DCC}"/>
              </a:ext>
            </a:extLst>
          </p:cNvPr>
          <p:cNvSpPr/>
          <p:nvPr/>
        </p:nvSpPr>
        <p:spPr bwMode="auto">
          <a:xfrm>
            <a:off x="3334139" y="1489010"/>
            <a:ext cx="1009261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MQTT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C13DA4-2D47-F94A-90DE-1C76B01E7794}"/>
              </a:ext>
            </a:extLst>
          </p:cNvPr>
          <p:cNvSpPr/>
          <p:nvPr/>
        </p:nvSpPr>
        <p:spPr bwMode="auto">
          <a:xfrm>
            <a:off x="4419600" y="1510004"/>
            <a:ext cx="1447800" cy="68269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Bootoader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2E8394-D925-334C-8064-D380EAC9277D}"/>
              </a:ext>
            </a:extLst>
          </p:cNvPr>
          <p:cNvSpPr/>
          <p:nvPr/>
        </p:nvSpPr>
        <p:spPr bwMode="auto">
          <a:xfrm>
            <a:off x="3554963" y="2345535"/>
            <a:ext cx="1143000" cy="58860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MbedTLS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3D05C-5438-4342-911D-4FDF1792D97E}"/>
              </a:ext>
            </a:extLst>
          </p:cNvPr>
          <p:cNvSpPr/>
          <p:nvPr/>
        </p:nvSpPr>
        <p:spPr bwMode="auto">
          <a:xfrm>
            <a:off x="4762500" y="2348204"/>
            <a:ext cx="762000" cy="58860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RTOS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17535-5393-2846-87EC-59B7A45D4C64}"/>
              </a:ext>
            </a:extLst>
          </p:cNvPr>
          <p:cNvSpPr/>
          <p:nvPr/>
        </p:nvSpPr>
        <p:spPr bwMode="auto">
          <a:xfrm>
            <a:off x="5642688" y="2272004"/>
            <a:ext cx="1066800" cy="685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Cloud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34FF4-A9CD-714E-8983-1300A9223B36}"/>
              </a:ext>
            </a:extLst>
          </p:cNvPr>
          <p:cNvSpPr/>
          <p:nvPr/>
        </p:nvSpPr>
        <p:spPr bwMode="auto">
          <a:xfrm>
            <a:off x="853556" y="2729204"/>
            <a:ext cx="1045418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ECDSA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EDA077-5CDE-134B-A7C8-19A5126AF3D5}"/>
              </a:ext>
            </a:extLst>
          </p:cNvPr>
          <p:cNvSpPr/>
          <p:nvPr/>
        </p:nvSpPr>
        <p:spPr bwMode="auto">
          <a:xfrm>
            <a:off x="1981200" y="2907704"/>
            <a:ext cx="1045418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RSA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1D7C9-6F1E-4443-811E-AE1ACB4CB203}"/>
              </a:ext>
            </a:extLst>
          </p:cNvPr>
          <p:cNvSpPr/>
          <p:nvPr/>
        </p:nvSpPr>
        <p:spPr bwMode="auto">
          <a:xfrm>
            <a:off x="3081045" y="3034005"/>
            <a:ext cx="1045418" cy="7620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X509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6629FA-7113-6242-AB99-554D5BEC502A}"/>
              </a:ext>
            </a:extLst>
          </p:cNvPr>
          <p:cNvSpPr/>
          <p:nvPr/>
        </p:nvSpPr>
        <p:spPr bwMode="auto">
          <a:xfrm>
            <a:off x="4239791" y="3028225"/>
            <a:ext cx="1045418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TLS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7D535B-A1A5-0E40-BD1D-6143469924FE}"/>
              </a:ext>
            </a:extLst>
          </p:cNvPr>
          <p:cNvSpPr/>
          <p:nvPr/>
        </p:nvSpPr>
        <p:spPr bwMode="auto">
          <a:xfrm>
            <a:off x="5410200" y="3028225"/>
            <a:ext cx="12192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Certificate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5AA024-A699-1B4A-96F4-88C35BBC3A7F}"/>
              </a:ext>
            </a:extLst>
          </p:cNvPr>
          <p:cNvSpPr/>
          <p:nvPr/>
        </p:nvSpPr>
        <p:spPr bwMode="auto">
          <a:xfrm>
            <a:off x="5964982" y="1510004"/>
            <a:ext cx="1045418" cy="68269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OpenSSL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9757F8-D82A-4848-9F7A-7CBC9E76C8D2}"/>
              </a:ext>
            </a:extLst>
          </p:cNvPr>
          <p:cNvSpPr/>
          <p:nvPr/>
        </p:nvSpPr>
        <p:spPr bwMode="auto">
          <a:xfrm>
            <a:off x="6791324" y="2272004"/>
            <a:ext cx="1045418" cy="7620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Storage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5F3716-8117-D845-80EE-4FFD4395BD6C}"/>
              </a:ext>
            </a:extLst>
          </p:cNvPr>
          <p:cNvSpPr/>
          <p:nvPr/>
        </p:nvSpPr>
        <p:spPr bwMode="auto">
          <a:xfrm>
            <a:off x="7086600" y="1513114"/>
            <a:ext cx="1295400" cy="6826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Verification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3817E-600F-8F4B-A947-B73D80F6EC25}"/>
              </a:ext>
            </a:extLst>
          </p:cNvPr>
          <p:cNvSpPr/>
          <p:nvPr/>
        </p:nvSpPr>
        <p:spPr bwMode="auto">
          <a:xfrm>
            <a:off x="6754391" y="3124200"/>
            <a:ext cx="1045418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Flash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DA11E6F-28D9-1746-98A4-BEF0D38DDFAA}"/>
              </a:ext>
            </a:extLst>
          </p:cNvPr>
          <p:cNvSpPr/>
          <p:nvPr/>
        </p:nvSpPr>
        <p:spPr bwMode="auto">
          <a:xfrm>
            <a:off x="3962400" y="3962400"/>
            <a:ext cx="914400" cy="9144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A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88C00F-821A-294D-B741-B8FD2D2A52DE}"/>
              </a:ext>
            </a:extLst>
          </p:cNvPr>
          <p:cNvSpPr/>
          <p:nvPr/>
        </p:nvSpPr>
        <p:spPr bwMode="auto">
          <a:xfrm>
            <a:off x="3651380" y="5029200"/>
            <a:ext cx="1524000" cy="114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OTA service support</a:t>
            </a:r>
          </a:p>
        </p:txBody>
      </p:sp>
    </p:spTree>
    <p:extLst>
      <p:ext uri="{BB962C8B-B14F-4D97-AF65-F5344CB8AC3E}">
        <p14:creationId xmlns:p14="http://schemas.microsoft.com/office/powerpoint/2010/main" val="23579015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Types of OTA Design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6DE44E-065D-444A-BEAB-196F042D454C}"/>
              </a:ext>
            </a:extLst>
          </p:cNvPr>
          <p:cNvSpPr txBox="1"/>
          <p:nvPr/>
        </p:nvSpPr>
        <p:spPr bwMode="auto">
          <a:xfrm>
            <a:off x="228600" y="1143000"/>
            <a:ext cx="845820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b="1" dirty="0"/>
              <a:t>Edge-to-cloud OTA updates:</a:t>
            </a:r>
            <a:r>
              <a:rPr lang="en-US" sz="2000" dirty="0"/>
              <a:t> An internet-connected microcontroller is capable of receiving new firmware images from a remote server. These images can contain updates to both the microcontroller’s underlying hardware capabilities, as well as to the application running on top of them.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1" dirty="0"/>
              <a:t>Gateway-to-cloud OTA updates:</a:t>
            </a:r>
            <a:r>
              <a:rPr lang="en-US" sz="2000" dirty="0"/>
              <a:t> An internet-connected gateway, responsible for managing a fleet of local edge devices, is capable of receiving updates from a remote server that alters any or all of its software application, the software application’s host environment, and / or the gateway device’s firmware.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1" dirty="0"/>
              <a:t>Edge-to-gateway-to-cloud OTA updates:</a:t>
            </a:r>
            <a:r>
              <a:rPr lang="en-US" sz="2000" dirty="0"/>
              <a:t> An internet-connected gateway is responsible for managing a fleet of locally connected edge devices, which in turn are capable of receiving remote firmware updates via the gateway.</a:t>
            </a:r>
          </a:p>
        </p:txBody>
      </p:sp>
    </p:spTree>
    <p:extLst>
      <p:ext uri="{BB962C8B-B14F-4D97-AF65-F5344CB8AC3E}">
        <p14:creationId xmlns:p14="http://schemas.microsoft.com/office/powerpoint/2010/main" val="26516271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OTA Design Considerations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6DE44E-065D-444A-BEAB-196F042D454C}"/>
              </a:ext>
            </a:extLst>
          </p:cNvPr>
          <p:cNvSpPr txBox="1"/>
          <p:nvPr/>
        </p:nvSpPr>
        <p:spPr bwMode="auto">
          <a:xfrm>
            <a:off x="228600" y="990600"/>
            <a:ext cx="8458200" cy="225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recovery from corrupted or interrupted updates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Code provenance and integrity checks are essential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Code compatibility verification is advisable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Use secure communication channels by default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Partial updates should be possible</a:t>
            </a:r>
            <a:endParaRPr lang="en-U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6959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OTA for Multiple Processors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1C561-7378-3140-9AB7-7E3B7B1EA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85" y="1066800"/>
            <a:ext cx="6502400" cy="322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5FA9B-5843-C443-810B-4E877E2FCCBB}"/>
              </a:ext>
            </a:extLst>
          </p:cNvPr>
          <p:cNvSpPr txBox="1"/>
          <p:nvPr/>
        </p:nvSpPr>
        <p:spPr bwMode="auto">
          <a:xfrm>
            <a:off x="836485" y="4231044"/>
            <a:ext cx="83820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8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4"/>
              </a:rPr>
              <a:t>shorturl.at/azAO3</a:t>
            </a:r>
            <a:endParaRPr lang="en-UA" sz="8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7101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Over The Air Update Scheme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536053-CF1E-D345-AA15-EF39EB10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8200"/>
            <a:ext cx="8729694" cy="5279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930968-4D6C-6045-AA80-3FB1FE65900E}"/>
              </a:ext>
            </a:extLst>
          </p:cNvPr>
          <p:cNvSpPr txBox="1"/>
          <p:nvPr/>
        </p:nvSpPr>
        <p:spPr bwMode="auto">
          <a:xfrm>
            <a:off x="457200" y="6056419"/>
            <a:ext cx="81272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8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4"/>
              </a:rPr>
              <a:t>shorturl.at/evwUY</a:t>
            </a:r>
            <a:endParaRPr lang="en-UA" sz="8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57104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  <p:tag name="INFINEON_CATEGORY" val="{&quot;CategoryList&quot;:[],&quot;CategoryDictionary&quot;:{}}"/>
</p:tagLst>
</file>

<file path=ppt/theme/theme1.xml><?xml version="1.0" encoding="utf-8"?>
<a:theme xmlns:a="http://schemas.openxmlformats.org/drawingml/2006/main" name="blank">
  <a:themeElements>
    <a:clrScheme name="InfineonColors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Fonts">
      <a:majorFont>
        <a:latin typeface="Arial"/>
        <a:ea typeface=""/>
        <a:cs typeface="Verdana"/>
      </a:majorFont>
      <a:minorFont>
        <a:latin typeface="Arial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non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Arial" panose="020B0604020202020204" pitchFamily="34" charset="0"/>
            <a:ea typeface="Verdana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3FE80AE3-926F-45E8-A627-9DA83A73A7C1}" vid="{D922FEA3-B087-4164-9472-03EC951DAD1B}"/>
    </a:ext>
  </a:extLst>
</a:theme>
</file>

<file path=ppt/theme/theme2.xml><?xml version="1.0" encoding="utf-8"?>
<a:theme xmlns:a="http://schemas.openxmlformats.org/drawingml/2006/main" name="Larissa-Design">
  <a:themeElements>
    <a:clrScheme name="Infineon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1529</Words>
  <Application>Microsoft Macintosh PowerPoint</Application>
  <PresentationFormat>On-screen Show (4:3)</PresentationFormat>
  <Paragraphs>310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BoxedBook</vt:lpstr>
      <vt:lpstr>Verdana</vt:lpstr>
      <vt:lpstr>Wingdings</vt:lpstr>
      <vt:lpstr>blank</vt:lpstr>
      <vt:lpstr>PowerPoint Presentation</vt:lpstr>
      <vt:lpstr>Secure Over The Air (OTA) updates for embedded IoT devices</vt:lpstr>
      <vt:lpstr>Topics to cover in this presentation</vt:lpstr>
      <vt:lpstr>Terms and definitions</vt:lpstr>
      <vt:lpstr>OTA Building blocks</vt:lpstr>
      <vt:lpstr>Types of OTA Design</vt:lpstr>
      <vt:lpstr>OTA Design Considerations</vt:lpstr>
      <vt:lpstr>OTA for Multiple Processors</vt:lpstr>
      <vt:lpstr>Over The Air Update Scheme</vt:lpstr>
      <vt:lpstr>MQTT: IoT application protocol</vt:lpstr>
      <vt:lpstr>MQTT: IoT application protocol security</vt:lpstr>
      <vt:lpstr>TLS: Transport Layer Security</vt:lpstr>
      <vt:lpstr>Cryptograph: Certificate</vt:lpstr>
      <vt:lpstr>Cryptography: Encryption key</vt:lpstr>
      <vt:lpstr>Cryptography: Cypher</vt:lpstr>
      <vt:lpstr>Cryptography: Integrity</vt:lpstr>
      <vt:lpstr>Cryptography</vt:lpstr>
      <vt:lpstr>Cryptography</vt:lpstr>
      <vt:lpstr>Cryptography</vt:lpstr>
      <vt:lpstr>Building Blocks For This Demo</vt:lpstr>
      <vt:lpstr>MCUBoot based bootloader</vt:lpstr>
      <vt:lpstr>MCUBoot: Digital signing idea</vt:lpstr>
      <vt:lpstr>MCUBoot: flash map</vt:lpstr>
      <vt:lpstr>MCUBoot: image format</vt:lpstr>
      <vt:lpstr>MCUBoot: Bootloading chart</vt:lpstr>
      <vt:lpstr>MCUBoot: Reversible Upgrade</vt:lpstr>
      <vt:lpstr>MCUBoot: Imgtool</vt:lpstr>
      <vt:lpstr>Amazon FreeRTOS – operating system</vt:lpstr>
      <vt:lpstr>Amazon FreeRTOS – kernel</vt:lpstr>
      <vt:lpstr>Amazon FreeRTOS – libraries</vt:lpstr>
      <vt:lpstr>AWS IoT Core – cloud services for devices</vt:lpstr>
      <vt:lpstr>AWS Services to support OTA updates</vt:lpstr>
      <vt:lpstr>PSOC62: hardware platform</vt:lpstr>
      <vt:lpstr>Practical part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2020-05-08T15:53:40Z</dcterms:created>
  <dcterms:modified xsi:type="dcterms:W3CDTF">2020-08-07T07:22:43Z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D">
    <vt:lpwstr/>
  </property>
  <property fmtid="{D5CDD505-2E9C-101B-9397-08002B2CF9AE}" pid="3" name="DocumentVersion">
    <vt:lpwstr/>
  </property>
  <property fmtid="{D5CDD505-2E9C-101B-9397-08002B2CF9AE}" pid="4" name="Proprietary">
    <vt:lpwstr/>
  </property>
  <property fmtid="{D5CDD505-2E9C-101B-9397-08002B2CF9AE}" pid="5" name="ConfidentialityMarking">
    <vt:lpwstr>restricted</vt:lpwstr>
  </property>
  <property fmtid="{D5CDD505-2E9C-101B-9397-08002B2CF9AE}" pid="6" name="AdditionalMarking">
    <vt:lpwstr/>
  </property>
</Properties>
</file>